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  <p:sldMasterId id="2147483687" r:id="rId2"/>
  </p:sldMasterIdLst>
  <p:notesMasterIdLst>
    <p:notesMasterId r:id="rId55"/>
  </p:notesMasterIdLst>
  <p:sldIdLst>
    <p:sldId id="260" r:id="rId3"/>
    <p:sldId id="262" r:id="rId4"/>
    <p:sldId id="265" r:id="rId5"/>
    <p:sldId id="266" r:id="rId6"/>
    <p:sldId id="267" r:id="rId7"/>
    <p:sldId id="339" r:id="rId8"/>
    <p:sldId id="341" r:id="rId9"/>
    <p:sldId id="272" r:id="rId10"/>
    <p:sldId id="264" r:id="rId11"/>
    <p:sldId id="342" r:id="rId12"/>
    <p:sldId id="309" r:id="rId13"/>
    <p:sldId id="343" r:id="rId14"/>
    <p:sldId id="268" r:id="rId15"/>
    <p:sldId id="269" r:id="rId16"/>
    <p:sldId id="270" r:id="rId17"/>
    <p:sldId id="319" r:id="rId18"/>
    <p:sldId id="312" r:id="rId19"/>
    <p:sldId id="321" r:id="rId20"/>
    <p:sldId id="320" r:id="rId21"/>
    <p:sldId id="323" r:id="rId22"/>
    <p:sldId id="322" r:id="rId23"/>
    <p:sldId id="310" r:id="rId24"/>
    <p:sldId id="324" r:id="rId25"/>
    <p:sldId id="325" r:id="rId26"/>
    <p:sldId id="326" r:id="rId27"/>
    <p:sldId id="327" r:id="rId28"/>
    <p:sldId id="328" r:id="rId29"/>
    <p:sldId id="283" r:id="rId30"/>
    <p:sldId id="284" r:id="rId31"/>
    <p:sldId id="285" r:id="rId32"/>
    <p:sldId id="329" r:id="rId33"/>
    <p:sldId id="313" r:id="rId34"/>
    <p:sldId id="330" r:id="rId35"/>
    <p:sldId id="331" r:id="rId36"/>
    <p:sldId id="290" r:id="rId37"/>
    <p:sldId id="291" r:id="rId38"/>
    <p:sldId id="292" r:id="rId39"/>
    <p:sldId id="332" r:id="rId40"/>
    <p:sldId id="311" r:id="rId41"/>
    <p:sldId id="333" r:id="rId42"/>
    <p:sldId id="335" r:id="rId43"/>
    <p:sldId id="334" r:id="rId44"/>
    <p:sldId id="336" r:id="rId45"/>
    <p:sldId id="337" r:id="rId46"/>
    <p:sldId id="338" r:id="rId47"/>
    <p:sldId id="301" r:id="rId48"/>
    <p:sldId id="302" r:id="rId49"/>
    <p:sldId id="276" r:id="rId50"/>
    <p:sldId id="277" r:id="rId51"/>
    <p:sldId id="279" r:id="rId52"/>
    <p:sldId id="278" r:id="rId53"/>
    <p:sldId id="340" r:id="rId54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56"/>
      <p:bold r:id="rId57"/>
      <p:italic r:id="rId58"/>
      <p:boldItalic r:id="rId59"/>
    </p:embeddedFont>
    <p:embeddedFont>
      <p:font typeface="IBM Plex Sans SemiBold" panose="020F0502020204030204" pitchFamily="34" charset="0"/>
      <p:regular r:id="rId60"/>
      <p:bold r:id="rId61"/>
      <p:italic r:id="rId62"/>
      <p:boldItalic r:id="rId63"/>
    </p:embeddedFont>
    <p:embeddedFont>
      <p:font typeface="Roboto" panose="02000000000000000000" pitchFamily="2" charset="0"/>
      <p:regular r:id="rId64"/>
      <p:bold r:id="rId65"/>
      <p:italic r:id="rId66"/>
      <p:boldItalic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4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11E0C6-04A5-435A-A087-4573719FD27F}">
  <a:tblStyle styleId="{1911E0C6-04A5-435A-A087-4573719FD27F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BD80E717-30CA-4596-AD97-4B5B44837C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296"/>
  </p:normalViewPr>
  <p:slideViewPr>
    <p:cSldViewPr snapToGrid="0">
      <p:cViewPr varScale="1">
        <p:scale>
          <a:sx n="145" d="100"/>
          <a:sy n="145" d="100"/>
        </p:scale>
        <p:origin x="68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8.fntdata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font" Target="fonts/font3.fntdata"/><Relationship Id="rId66" Type="http://schemas.openxmlformats.org/officeDocument/2006/relationships/font" Target="fonts/font11.fntdata"/><Relationship Id="rId5" Type="http://schemas.openxmlformats.org/officeDocument/2006/relationships/slide" Target="slides/slide3.xml"/><Relationship Id="rId61" Type="http://schemas.openxmlformats.org/officeDocument/2006/relationships/font" Target="fonts/font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7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gif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3a91b3b6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23a91b3b6c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2351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" name="Google Shape;22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55110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76776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0630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9774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1d5e2eb929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1d5e2eb929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0657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42164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3333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38761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81199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778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7274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66909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9" name="Google Shape;319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1d5e2eb929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1d5e2eb929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929093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280150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8083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48106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4" name="Google Shape;354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9" name="Google Shape;359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5" name="Google Shape;365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61361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1457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1dc93cbcf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1dc93cbcf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528649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7949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654342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398431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430572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565167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7" name="Google Shape;427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2452ba4294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2452ba4294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235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2452ba429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2452ba4294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00055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1250beec9ad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1250beec9ad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0980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зеленый фон)">
  <p:cSld name="1_Title slide 5_2_1_16">
    <p:bg>
      <p:bgPr>
        <a:solidFill>
          <a:srgbClr val="252525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1_Title slide 5_2_1_2_1_1_1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1_Title slide 5_2_1_4_1_1_1_1_1_1"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1_Title slide 5_2_1_12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CUSTOM_2_1_5">
    <p:bg>
      <p:bgPr>
        <a:solidFill>
          <a:srgbClr val="8D46F6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в одну строку">
  <p:cSld name="1_Title slide 5_2_1_2_1_2"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4" name="Google Shape;184;p3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5" name="Google Shape;185;p35"/>
          <p:cNvSpPr txBox="1">
            <a:spLocks noGrp="1"/>
          </p:cNvSpPr>
          <p:nvPr>
            <p:ph type="subTitle" idx="2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_Title slide 5_2_1_13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2">
  <p:cSld name="1_Title slide 5_2_1_14"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3">
  <p:cSld name="1_Title slide 5_2_1_15">
    <p:bg>
      <p:bgPr>
        <a:solidFill>
          <a:schemeClr val="l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лева)">
  <p:cSld name="5 Пустой слайд (бежевый фон слева)"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2465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&quot;вопросы?&quot;">
  <p:cSld name="6_Отбивка &quot;вопросы?&quot;">
    <p:bg>
      <p:bgPr>
        <a:solidFill>
          <a:srgbClr val="252525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5221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7" r:id="rId4"/>
    <p:sldLayoutId id="2147483671" r:id="rId5"/>
    <p:sldLayoutId id="2147483680" r:id="rId6"/>
    <p:sldLayoutId id="2147483682" r:id="rId7"/>
    <p:sldLayoutId id="2147483683" r:id="rId8"/>
    <p:sldLayoutId id="2147483684" r:id="rId9"/>
    <p:sldLayoutId id="2147483688" r:id="rId10"/>
    <p:sldLayoutId id="214748368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2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1.gif"/><Relationship Id="rId5" Type="http://schemas.openxmlformats.org/officeDocument/2006/relationships/image" Target="../media/image20.gif"/><Relationship Id="rId4" Type="http://schemas.openxmlformats.org/officeDocument/2006/relationships/image" Target="../media/image19.gif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413164" cy="2552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ru-RU" dirty="0"/>
              <a:t>Декомпозиция процессов</a:t>
            </a:r>
            <a:endParaRPr dirty="0"/>
          </a:p>
        </p:txBody>
      </p:sp>
      <p:pic>
        <p:nvPicPr>
          <p:cNvPr id="240" name="Google Shape;24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000" y="925525"/>
            <a:ext cx="3903476" cy="32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"/>
          <p:cNvSpPr txBox="1"/>
          <p:nvPr/>
        </p:nvSpPr>
        <p:spPr>
          <a:xfrm>
            <a:off x="540000" y="735363"/>
            <a:ext cx="7561264" cy="327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⚡"/>
            </a:pP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Насколько необходимо детализировать процессы?</a:t>
            </a:r>
            <a:endParaRPr sz="14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 b="0" i="1" u="sng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Ответ:</a:t>
            </a:r>
            <a:endParaRPr/>
          </a:p>
          <a:p>
            <a:pPr marL="1038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 b="1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зависит от цели описания бизнес-процесса:</a:t>
            </a: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если нужно подробное описание для новичка, то и детализировать необходимо максимально. Таким образом, кстати, можно готовить инструкции для некоторых подпроцессов. </a:t>
            </a:r>
            <a:endParaRPr/>
          </a:p>
          <a:p>
            <a:pPr marL="1038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Если же вы делаете общую модель, то достаточно общих, объемных операций: к примеру, подготовка квартального отчета, тоже может быть операцией, а может и подпроцессом с большим количеством уровней.</a:t>
            </a:r>
            <a:endParaRPr/>
          </a:p>
          <a:p>
            <a:pPr marL="1038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0" i="1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⚡"/>
            </a:pP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Группировка операций и подпроцессов</a:t>
            </a:r>
            <a:endParaRPr sz="12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 b="0" i="1" u="sng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Иногда необходимо объединить некоторые операции или подпроцессы, чтобы ими было легче оперировать:</a:t>
            </a:r>
            <a:endParaRPr/>
          </a:p>
          <a:p>
            <a:pPr marL="275250" marR="0" lvl="0" indent="-171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1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Работы </a:t>
            </a: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это процессы и/или операции, которые выполняет один человек или одно подразделение</a:t>
            </a:r>
            <a:endParaRPr/>
          </a:p>
          <a:p>
            <a:pPr marL="275250" marR="0" lvl="0" indent="-171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1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</a:t>
            </a: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– совокупность работ, похожих друг на друга или имеющих что-то общее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Декомпозиция позволяет схематично увидеть:</a:t>
            </a:r>
          </a:p>
        </p:txBody>
      </p:sp>
      <p:sp>
        <p:nvSpPr>
          <p:cNvPr id="39" name="Google Shape;414;p58">
            <a:extLst>
              <a:ext uri="{FF2B5EF4-FFF2-40B4-BE49-F238E27FC236}">
                <a16:creationId xmlns:a16="http://schemas.microsoft.com/office/drawing/2014/main" id="{141427B5-0287-2088-63B9-D1B7BA20D278}"/>
              </a:ext>
            </a:extLst>
          </p:cNvPr>
          <p:cNvSpPr txBox="1"/>
          <p:nvPr/>
        </p:nvSpPr>
        <p:spPr>
          <a:xfrm>
            <a:off x="540000" y="1168500"/>
            <a:ext cx="5958000" cy="917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275250" indent="-171450">
              <a:lnSpc>
                <a:spcPct val="150000"/>
              </a:lnSpc>
              <a:buClr>
                <a:srgbClr val="684AE0"/>
              </a:buClr>
              <a:buSzPts val="1200"/>
              <a:buFont typeface="Apple Color Emoji" pitchFamily="2" charset="0"/>
              <a:buChar char="✅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 взаимосвязь действий (операций) внутри более крупных процессов;</a:t>
            </a:r>
          </a:p>
          <a:p>
            <a:pPr marL="275250" indent="-171450">
              <a:lnSpc>
                <a:spcPct val="150000"/>
              </a:lnSpc>
              <a:buClr>
                <a:srgbClr val="684AE0"/>
              </a:buClr>
              <a:buSzPts val="1200"/>
              <a:buFont typeface="Apple Color Emoji" pitchFamily="2" charset="0"/>
              <a:buChar char="✅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 взаимодействие и зоны ответственности сотрудников;</a:t>
            </a:r>
          </a:p>
          <a:p>
            <a:pPr marL="275250" indent="-171450">
              <a:lnSpc>
                <a:spcPct val="150000"/>
              </a:lnSpc>
              <a:buClr>
                <a:srgbClr val="684AE0"/>
              </a:buClr>
              <a:buSzPts val="1200"/>
              <a:buFont typeface="Apple Color Emoji" pitchFamily="2" charset="0"/>
              <a:buChar char="✅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 узкие места (потерянные функции) в бизнес-процессах компании.</a:t>
            </a:r>
          </a:p>
        </p:txBody>
      </p:sp>
      <p:pic>
        <p:nvPicPr>
          <p:cNvPr id="5" name="image3.png">
            <a:extLst>
              <a:ext uri="{FF2B5EF4-FFF2-40B4-BE49-F238E27FC236}">
                <a16:creationId xmlns:a16="http://schemas.microsoft.com/office/drawing/2014/main" id="{3F194E66-8D23-40E1-86AB-7D881B2F47CD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540000" y="2251956"/>
            <a:ext cx="4479942" cy="2538896"/>
          </a:xfrm>
          <a:prstGeom prst="rect">
            <a:avLst/>
          </a:prstGeom>
          <a:ln/>
        </p:spPr>
      </p:pic>
      <p:sp>
        <p:nvSpPr>
          <p:cNvPr id="6" name="Google Shape;414;p58">
            <a:extLst>
              <a:ext uri="{FF2B5EF4-FFF2-40B4-BE49-F238E27FC236}">
                <a16:creationId xmlns:a16="http://schemas.microsoft.com/office/drawing/2014/main" id="{9A1F37FE-950E-2BA5-5D98-C821DE19AB09}"/>
              </a:ext>
            </a:extLst>
          </p:cNvPr>
          <p:cNvSpPr txBox="1"/>
          <p:nvPr/>
        </p:nvSpPr>
        <p:spPr>
          <a:xfrm>
            <a:off x="5364316" y="2477912"/>
            <a:ext cx="3239684" cy="2086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275250" indent="-171450">
              <a:spcBef>
                <a:spcPts val="600"/>
              </a:spcBef>
              <a:spcAft>
                <a:spcPts val="600"/>
              </a:spcAft>
              <a:buClr>
                <a:srgbClr val="684AE0"/>
              </a:buClr>
              <a:buSzPct val="100000"/>
              <a:buFont typeface=".Apple Color Emoji UI"/>
              <a:buChar char="⚡"/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Каждый процесс, по сути, является </a:t>
            </a:r>
            <a:r>
              <a:rPr lang="ru-RU" sz="1000" b="1" dirty="0">
                <a:latin typeface="IBM Plex Sans"/>
                <a:ea typeface="IBM Plex Sans"/>
                <a:cs typeface="IBM Plex Sans"/>
                <a:sym typeface="IBM Plex Sans"/>
              </a:rPr>
              <a:t>множеством и подмножеством функций</a:t>
            </a: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 общей организации </a:t>
            </a:r>
          </a:p>
          <a:p>
            <a:pPr marL="275250" indent="-171450">
              <a:spcBef>
                <a:spcPts val="600"/>
              </a:spcBef>
              <a:spcAft>
                <a:spcPts val="600"/>
              </a:spcAft>
              <a:buClr>
                <a:srgbClr val="684AE0"/>
              </a:buClr>
              <a:buSzPct val="100000"/>
              <a:buFont typeface=".Apple Color Emoji UI"/>
              <a:buChar char="⚡"/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Каждая функция в бизнес-процессе </a:t>
            </a:r>
            <a:r>
              <a:rPr lang="ru-RU" sz="1000" b="1" dirty="0">
                <a:latin typeface="IBM Plex Sans"/>
                <a:ea typeface="IBM Plex Sans"/>
                <a:cs typeface="IBM Plex Sans"/>
                <a:sym typeface="IBM Plex Sans"/>
              </a:rPr>
              <a:t>может быть снова интерпретирована как самостоятельный процесс</a:t>
            </a: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 (подпроцесс)</a:t>
            </a:r>
          </a:p>
          <a:p>
            <a:pPr marL="275250" indent="-171450">
              <a:spcBef>
                <a:spcPts val="600"/>
              </a:spcBef>
              <a:spcAft>
                <a:spcPts val="600"/>
              </a:spcAft>
              <a:buClr>
                <a:srgbClr val="684AE0"/>
              </a:buClr>
              <a:buSzPct val="100000"/>
              <a:buFont typeface=".Apple Color Emoji UI"/>
              <a:buChar char="⚡"/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Этот подпроцесс запускается предыдущим подпроцессом или общим начальным событием, и </a:t>
            </a:r>
            <a:r>
              <a:rPr lang="ru-RU" sz="1000" b="1" dirty="0">
                <a:latin typeface="IBM Plex Sans"/>
                <a:ea typeface="IBM Plex Sans"/>
                <a:cs typeface="IBM Plex Sans"/>
                <a:sym typeface="IBM Plex Sans"/>
              </a:rPr>
              <a:t>обеспечивает результат для следующего подпроцесса или конечного клиента</a:t>
            </a: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, если это последний процесс сквозного процесса</a:t>
            </a:r>
          </a:p>
        </p:txBody>
      </p:sp>
    </p:spTree>
    <p:extLst>
      <p:ext uri="{BB962C8B-B14F-4D97-AF65-F5344CB8AC3E}">
        <p14:creationId xmlns:p14="http://schemas.microsoft.com/office/powerpoint/2010/main" val="3683482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2"/>
          <p:cNvSpPr txBox="1">
            <a:spLocks noGrp="1"/>
          </p:cNvSpPr>
          <p:nvPr>
            <p:ph type="title"/>
          </p:nvPr>
        </p:nvSpPr>
        <p:spPr>
          <a:xfrm>
            <a:off x="1406469" y="1295700"/>
            <a:ext cx="6331063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/>
              <a:t>Типы декомпозиции бизнес-процессов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3"/>
          <p:cNvSpPr txBox="1"/>
          <p:nvPr/>
        </p:nvSpPr>
        <p:spPr>
          <a:xfrm>
            <a:off x="540000" y="735363"/>
            <a:ext cx="7561264" cy="3410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⚡"/>
            </a:pP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Неизменным условием декомпозиции является </a:t>
            </a: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подчинение нижних уровней верхним</a:t>
            </a:r>
            <a:endParaRPr sz="14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⚡"/>
            </a:pP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Важно не нарушать правило, согласно которому </a:t>
            </a: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суть разделяемого объекта не должна меняться</a:t>
            </a: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– дробление должно только уточнять его, упрощать, локализовать и помогать снять неопределенность</a:t>
            </a:r>
            <a:endParaRPr/>
          </a:p>
          <a:p>
            <a:pPr marL="1038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 b="0" i="1" u="sng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b="0" i="1" u="sng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Декомпозиция задач может быть:</a:t>
            </a:r>
            <a:endParaRPr/>
          </a:p>
          <a:p>
            <a:pPr marL="275250" marR="0" lvl="0" indent="-171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400" b="1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Вертикальной </a:t>
            </a:r>
            <a:r>
              <a:rPr lang="ru-RU" sz="14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когда цель делится на этапы или категории работ </a:t>
            </a:r>
            <a:br>
              <a:rPr lang="ru-RU" sz="14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4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Например: маркетинг мы разделяем на исследование рынков, анализ продаж, прогнозирование новых периодов и т.д.</a:t>
            </a:r>
            <a:endParaRPr/>
          </a:p>
          <a:p>
            <a:pPr marL="275250" marR="0" lvl="0" indent="-171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400" b="1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Горизонтальной</a:t>
            </a:r>
            <a:r>
              <a:rPr lang="ru-RU" sz="14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– в этом случае задача делится по потребителю или внешнему поставщику</a:t>
            </a:r>
            <a:br>
              <a:rPr lang="ru-RU" sz="14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4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Например: маркетинг горизонтально декомпозируется по ключевым клиентам, продуктам, регионам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4"/>
          <p:cNvSpPr txBox="1">
            <a:spLocks noGrp="1"/>
          </p:cNvSpPr>
          <p:nvPr>
            <p:ph type="title"/>
          </p:nvPr>
        </p:nvSpPr>
        <p:spPr>
          <a:xfrm>
            <a:off x="1406469" y="1295700"/>
            <a:ext cx="6331063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/>
              <a:t>Принципы декомпозиции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/>
          <p:nvPr/>
        </p:nvSpPr>
        <p:spPr>
          <a:xfrm>
            <a:off x="540000" y="735363"/>
            <a:ext cx="7561264" cy="3487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b="0" i="1" u="sng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выполнении декомпозиции рекомендуется следовать принципам: </a:t>
            </a:r>
            <a:endParaRPr/>
          </a:p>
          <a:p>
            <a:pPr marL="389550" marR="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Строгое соблюдение уровневой системы </a:t>
            </a: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когда более низкий уровень подчиняется только тому, что стоит над ним, и имеет мало логических связей с теми, что стоят выше</a:t>
            </a:r>
            <a:endParaRPr/>
          </a:p>
          <a:p>
            <a:pPr marL="389550" marR="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Расчленение одной задачи на несколько подзадач выполняется по однотипным характеристикам,</a:t>
            </a: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и если одна из низших структур имеет иные характеристики, ее также нужно делить на несколько</a:t>
            </a:r>
            <a:endParaRPr/>
          </a:p>
          <a:p>
            <a:pPr marL="389550" marR="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созданные подсистемы преследуют единую цель</a:t>
            </a: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– являются составляющим основной задачи на 100%, и подразделы в процентном соотношении должны являться их суммой</a:t>
            </a:r>
            <a:endParaRPr/>
          </a:p>
          <a:p>
            <a:pPr marL="389550" marR="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Глубина (количество уровней структуры) определяется на начальном этапе,</a:t>
            </a: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составляется иерархическая структура, численность уровней, так, чтобы их количество позволяло одновременно визуально охватить всю составленную систему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1406469" y="1295700"/>
            <a:ext cx="6331063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Уровни декомпозиции бизнес-процессов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3955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Уровни декомпозиции бизнес-процессов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68500"/>
            <a:ext cx="5958000" cy="2148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Количество уровней зависит от масштабов компании и от целей, которые вы преследуете</a:t>
            </a:r>
            <a:br>
              <a:rPr lang="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Детализация должна быть максимальной при первичном моделировании, составлении инструкций или при подробном погружении новичков. Если вы делаете общую модель — достаточно общих, объёмных операций.</a:t>
            </a:r>
            <a:b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i="1" dirty="0">
                <a:latin typeface="IBM Plex Sans"/>
                <a:ea typeface="IBM Plex Sans"/>
                <a:cs typeface="IBM Plex Sans"/>
                <a:sym typeface="IBM Plex Sans"/>
              </a:rPr>
              <a:t>К примеру, подготовка квартального отчёта может быть как операцией, частью более глобального процесса, так и самостоятельным процессом с большим количеством уровней.</a:t>
            </a:r>
            <a:endParaRPr lang="ru-RU" i="1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57365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Уровни декомпозиции бизнес-процессов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68500"/>
            <a:ext cx="5958000" cy="3179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 определить уровни?</a:t>
            </a:r>
            <a:br>
              <a:rPr lang="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Выделяют несколько основных уровней бизнес-процессов:</a:t>
            </a:r>
            <a:b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</a:br>
            <a:endParaRPr lang="ru-RU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669925" lvl="1" indent="-1508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Нулевой:</a:t>
            </a: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 процессы и функции крупных подразделений или отделов организации. </a:t>
            </a: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i="1" dirty="0">
                <a:latin typeface="IBM Plex Sans"/>
                <a:ea typeface="IBM Plex Sans"/>
                <a:cs typeface="IBM Plex Sans"/>
                <a:sym typeface="IBM Plex Sans"/>
              </a:rPr>
              <a:t>Например: </a:t>
            </a:r>
            <a:r>
              <a:rPr lang="en-US" sz="1200" i="1" dirty="0">
                <a:latin typeface="IBM Plex Sans"/>
                <a:ea typeface="IBM Plex Sans"/>
                <a:cs typeface="IBM Plex Sans"/>
                <a:sym typeface="IBM Plex Sans"/>
              </a:rPr>
              <a:t>HR, </a:t>
            </a:r>
            <a:r>
              <a:rPr lang="ru-RU" sz="1200" i="1" dirty="0">
                <a:latin typeface="IBM Plex Sans"/>
                <a:ea typeface="IBM Plex Sans"/>
                <a:cs typeface="IBM Plex Sans"/>
                <a:sym typeface="IBM Plex Sans"/>
              </a:rPr>
              <a:t>маркетинг, продажи, производство, финансы.</a:t>
            </a:r>
          </a:p>
          <a:p>
            <a:pPr marL="669925" lvl="1" indent="-1508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Первый:</a:t>
            </a: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 уровень процессов подразделений и отделов, который выделяется из элемента нулевого уровня. </a:t>
            </a: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i="1" dirty="0">
                <a:latin typeface="IBM Plex Sans"/>
                <a:ea typeface="IBM Plex Sans"/>
                <a:cs typeface="IBM Plex Sans"/>
                <a:sym typeface="IBM Plex Sans"/>
              </a:rPr>
              <a:t>Например: </a:t>
            </a:r>
            <a:r>
              <a:rPr lang="en-US" sz="1200" i="1" dirty="0">
                <a:latin typeface="IBM Plex Sans"/>
                <a:ea typeface="IBM Plex Sans"/>
                <a:cs typeface="IBM Plex Sans"/>
                <a:sym typeface="IBM Plex Sans"/>
              </a:rPr>
              <a:t>HR </a:t>
            </a:r>
            <a:r>
              <a:rPr lang="ru-RU" sz="1200" i="1" dirty="0">
                <a:latin typeface="IBM Plex Sans"/>
                <a:ea typeface="IBM Plex Sans"/>
                <a:cs typeface="IBM Plex Sans"/>
                <a:sym typeface="IBM Plex Sans"/>
              </a:rPr>
              <a:t>включает процессы найма персонала, маркетинга компании для соискателей, обучения сотрудников, аттестации, удержания, увольнения и т. д.</a:t>
            </a:r>
          </a:p>
          <a:p>
            <a:pPr marL="669925" lvl="1" indent="-1508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Второй:</a:t>
            </a: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 уровень подпроцессов (функций) внутри конкретного процесса. </a:t>
            </a:r>
            <a:r>
              <a:rPr lang="ru-RU" sz="1200" i="1" dirty="0">
                <a:latin typeface="IBM Plex Sans"/>
                <a:ea typeface="IBM Plex Sans"/>
                <a:cs typeface="IBM Plex Sans"/>
                <a:sym typeface="IBM Plex Sans"/>
              </a:rPr>
              <a:t>Например: процесс «Найм персонала» можно разложить на подпроцессы – отбор кандидатов, проведение собеседований, стажировка, трудоустройство. </a:t>
            </a:r>
          </a:p>
        </p:txBody>
      </p:sp>
    </p:spTree>
    <p:extLst>
      <p:ext uri="{BB962C8B-B14F-4D97-AF65-F5344CB8AC3E}">
        <p14:creationId xmlns:p14="http://schemas.microsoft.com/office/powerpoint/2010/main" val="1571941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Уровни декомпозиции бизнес-процессов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68500"/>
            <a:ext cx="5958000" cy="2656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 определить уровни?</a:t>
            </a:r>
            <a:br>
              <a:rPr lang="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Выделяют несколько основных уровней бизнес-процессов:</a:t>
            </a:r>
            <a:b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</a:br>
            <a:endParaRPr lang="ru-RU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669925" lvl="1" indent="-1508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Третий:</a:t>
            </a: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 уровень функций (операций), выполняемых на рабочих местах. </a:t>
            </a:r>
            <a:r>
              <a:rPr lang="ru-RU" sz="1200" i="1" dirty="0">
                <a:latin typeface="IBM Plex Sans"/>
                <a:ea typeface="IBM Plex Sans"/>
                <a:cs typeface="IBM Plex Sans"/>
                <a:sym typeface="IBM Plex Sans"/>
              </a:rPr>
              <a:t>Например: подпроцесс «Отбор кандидатов» состоит из операций – составление текста вакансии, размещение вакансий на специальных площадках, технический отбор кандидатов, телефонные собеседования, очные собеседования и так далее. </a:t>
            </a:r>
            <a:br>
              <a:rPr lang="ru-RU" sz="1200" i="1" dirty="0"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 sz="1200" i="1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Таким образом, операция — это самое простое действие в процессе. «Простое», потому что его не надо детализировать. Если в процессе нет вложенных подпроцессов, механизм его реализации как раз и представляет цепочку операций.</a:t>
            </a:r>
          </a:p>
        </p:txBody>
      </p:sp>
    </p:spTree>
    <p:extLst>
      <p:ext uri="{BB962C8B-B14F-4D97-AF65-F5344CB8AC3E}">
        <p14:creationId xmlns:p14="http://schemas.microsoft.com/office/powerpoint/2010/main" val="2897409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небо, внешний, вод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B1BE97A1-F609-FBBE-1F53-BECBD8EEF6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2210" r="4529"/>
          <a:stretch/>
        </p:blipFill>
        <p:spPr>
          <a:xfrm>
            <a:off x="540001" y="720000"/>
            <a:ext cx="2659800" cy="3973211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52" name="Google Shape;252;p48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12700" marR="118110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Давайте знакомиться!</a:t>
            </a:r>
            <a:endParaRPr/>
          </a:p>
        </p:txBody>
      </p:sp>
      <p:sp>
        <p:nvSpPr>
          <p:cNvPr id="253" name="Google Shape;253;p4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</a:rPr>
              <a:t>Алина Загидуллина</a:t>
            </a:r>
            <a:endParaRPr sz="1800" dirty="0"/>
          </a:p>
        </p:txBody>
      </p:sp>
      <p:sp>
        <p:nvSpPr>
          <p:cNvPr id="254" name="Google Shape;254;p48"/>
          <p:cNvSpPr txBox="1">
            <a:spLocks noGrp="1"/>
          </p:cNvSpPr>
          <p:nvPr>
            <p:ph type="subTitle" idx="1"/>
          </p:nvPr>
        </p:nvSpPr>
        <p:spPr>
          <a:xfrm>
            <a:off x="3805200" y="1029150"/>
            <a:ext cx="4798800" cy="21236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</a:rPr>
              <a:t>Head of digital products, </a:t>
            </a:r>
            <a:r>
              <a:rPr lang="ru-RU" sz="1200" dirty="0">
                <a:solidFill>
                  <a:schemeClr val="dk2"/>
                </a:solidFill>
              </a:rPr>
              <a:t>РЖД-Медицина</a:t>
            </a:r>
            <a:endParaRPr sz="1200" dirty="0">
              <a:solidFill>
                <a:schemeClr val="dk2"/>
              </a:solidFill>
            </a:endParaRPr>
          </a:p>
        </p:txBody>
      </p:sp>
      <p:sp>
        <p:nvSpPr>
          <p:cNvPr id="255" name="Google Shape;255;p48"/>
          <p:cNvSpPr txBox="1">
            <a:spLocks noGrp="1"/>
          </p:cNvSpPr>
          <p:nvPr>
            <p:ph type="subTitle" idx="2"/>
          </p:nvPr>
        </p:nvSpPr>
        <p:spPr>
          <a:xfrm>
            <a:off x="3805200" y="1440000"/>
            <a:ext cx="4798800" cy="335784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374399" indent="-306599">
              <a:lnSpc>
                <a:spcPct val="115000"/>
              </a:lnSpc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en-US" sz="1200" dirty="0">
                <a:solidFill>
                  <a:schemeClr val="dk1"/>
                </a:solidFill>
              </a:rPr>
              <a:t>&gt;</a:t>
            </a:r>
            <a:r>
              <a:rPr lang="ru-RU" sz="1200" dirty="0">
                <a:solidFill>
                  <a:schemeClr val="dk1"/>
                </a:solidFill>
              </a:rPr>
              <a:t>4 лет работала в операционном консалтинге в большой четверке (</a:t>
            </a:r>
            <a:r>
              <a:rPr lang="en-US" sz="1200" dirty="0">
                <a:solidFill>
                  <a:schemeClr val="dk1"/>
                </a:solidFill>
              </a:rPr>
              <a:t>Deloitte, KPMG) </a:t>
            </a:r>
            <a:r>
              <a:rPr lang="ru-RU" sz="1200" dirty="0">
                <a:solidFill>
                  <a:schemeClr val="dk1"/>
                </a:solidFill>
              </a:rPr>
              <a:t>с фокусом на проекты по оптимизации бизнес-процессов и разработке программ </a:t>
            </a:r>
            <a:r>
              <a:rPr lang="ru-RU" sz="1200" dirty="0" err="1">
                <a:solidFill>
                  <a:schemeClr val="dk1"/>
                </a:solidFill>
              </a:rPr>
              <a:t>диджитализации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Делала проекты для различных индустрий, среди которых - ритейл, нефтяная промышленность, телеком, банки и транспорт</a:t>
            </a:r>
            <a:endParaRPr lang="en-US" sz="1200" dirty="0">
              <a:solidFill>
                <a:schemeClr val="dk1"/>
              </a:solidFill>
            </a:endParaRPr>
          </a:p>
          <a:p>
            <a:pPr marL="374399" marR="241300" indent="-306599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Также работала в </a:t>
            </a:r>
            <a:r>
              <a:rPr lang="en-US" sz="1200" dirty="0">
                <a:solidFill>
                  <a:schemeClr val="dk1"/>
                </a:solidFill>
              </a:rPr>
              <a:t>VK (</a:t>
            </a:r>
            <a:r>
              <a:rPr lang="ru-RU" sz="1200" dirty="0">
                <a:solidFill>
                  <a:schemeClr val="dk1"/>
                </a:solidFill>
              </a:rPr>
              <a:t>раньше </a:t>
            </a:r>
            <a:r>
              <a:rPr lang="en-US" sz="1200" dirty="0" err="1">
                <a:solidFill>
                  <a:schemeClr val="dk1"/>
                </a:solidFill>
              </a:rPr>
              <a:t>Mail.ru</a:t>
            </a:r>
            <a:r>
              <a:rPr lang="en-US" sz="1200" dirty="0">
                <a:solidFill>
                  <a:schemeClr val="dk1"/>
                </a:solidFill>
              </a:rPr>
              <a:t> Group), </a:t>
            </a:r>
            <a:r>
              <a:rPr lang="ru-RU" sz="1200" dirty="0">
                <a:solidFill>
                  <a:schemeClr val="dk1"/>
                </a:solidFill>
              </a:rPr>
              <a:t>в отделе аналитики и эффективности, где разрабатывала сценарии развития для таких продуктов как ВКонтакте, </a:t>
            </a:r>
            <a:r>
              <a:rPr lang="en-US" sz="1200" dirty="0" err="1">
                <a:solidFill>
                  <a:schemeClr val="dk1"/>
                </a:solidFill>
              </a:rPr>
              <a:t>GeekBrains</a:t>
            </a:r>
            <a:r>
              <a:rPr lang="en-US" sz="1200" dirty="0">
                <a:solidFill>
                  <a:schemeClr val="dk1"/>
                </a:solidFill>
              </a:rPr>
              <a:t>, </a:t>
            </a:r>
            <a:r>
              <a:rPr lang="ru-RU" sz="1200" dirty="0">
                <a:solidFill>
                  <a:schemeClr val="dk1"/>
                </a:solidFill>
              </a:rPr>
              <a:t>Юла, </a:t>
            </a:r>
            <a:r>
              <a:rPr lang="en-US" sz="1200" dirty="0">
                <a:solidFill>
                  <a:schemeClr val="dk1"/>
                </a:solidFill>
              </a:rPr>
              <a:t>Delivery Club, </a:t>
            </a:r>
            <a:r>
              <a:rPr lang="ru-RU" sz="1200" dirty="0">
                <a:solidFill>
                  <a:schemeClr val="dk1"/>
                </a:solidFill>
              </a:rPr>
              <a:t>Одноклассники и многих других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Уровни декомпозиции бизнес-процессов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68500"/>
            <a:ext cx="5958000" cy="948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Уровень функций (операций) всегда будет самым нижним</a:t>
            </a:r>
            <a:br>
              <a:rPr lang="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Если есть необходимость декомпозировать до 4 и далее уровней, дублируется уровень подпроцессов (например, 2й и 3й), а на последний встает уровень функций (операций). </a:t>
            </a: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" name="Google Shape;414;p58">
            <a:extLst>
              <a:ext uri="{FF2B5EF4-FFF2-40B4-BE49-F238E27FC236}">
                <a16:creationId xmlns:a16="http://schemas.microsoft.com/office/drawing/2014/main" id="{E48BF316-2AAC-BCA5-01A0-E3708DEE0FEE}"/>
              </a:ext>
            </a:extLst>
          </p:cNvPr>
          <p:cNvSpPr txBox="1"/>
          <p:nvPr/>
        </p:nvSpPr>
        <p:spPr>
          <a:xfrm>
            <a:off x="540000" y="2337242"/>
            <a:ext cx="5958000" cy="271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buClr>
                <a:srgbClr val="684AE0"/>
              </a:buClr>
              <a:buSzPts val="1200"/>
            </a:pPr>
            <a:r>
              <a:rPr lang="ru-RU" sz="1200" dirty="0">
                <a:latin typeface="IBM Plex Sans SemiBold"/>
                <a:cs typeface="IBM Plex Sans SemiBold"/>
                <a:sym typeface="IBM Plex Sans"/>
              </a:rPr>
              <a:t>Пример с </a:t>
            </a:r>
            <a:r>
              <a:rPr lang="ru-RU" sz="1200" u="sng" dirty="0">
                <a:latin typeface="IBM Plex Sans SemiBold"/>
                <a:cs typeface="IBM Plex Sans SemiBold"/>
                <a:sym typeface="IBM Plex Sans"/>
              </a:rPr>
              <a:t>пятью</a:t>
            </a:r>
            <a:r>
              <a:rPr lang="ru-RU" sz="1200" dirty="0">
                <a:latin typeface="IBM Plex Sans SemiBold"/>
                <a:cs typeface="IBM Plex Sans SemiBold"/>
                <a:sym typeface="IBM Plex Sans"/>
              </a:rPr>
              <a:t> уровнями:</a:t>
            </a:r>
          </a:p>
        </p:txBody>
      </p:sp>
      <p:pic>
        <p:nvPicPr>
          <p:cNvPr id="3" name="image1.png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95793810-86E8-2B59-92B0-C17FFA3A9989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40000" y="2741445"/>
            <a:ext cx="6152515" cy="176212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9830683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Уровни декомпозиции бизнес-процессов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68500"/>
            <a:ext cx="5958000" cy="948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Уровень функций (операций) всегда будет самым нижним</a:t>
            </a:r>
            <a:br>
              <a:rPr lang="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Если есть необходимость декомпозировать до 4 и далее уровней, дублируется уровень подпроцессов (например, 2й и 3й), а на последний встает уровень функций (операций). </a:t>
            </a: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" name="Google Shape;414;p58">
            <a:extLst>
              <a:ext uri="{FF2B5EF4-FFF2-40B4-BE49-F238E27FC236}">
                <a16:creationId xmlns:a16="http://schemas.microsoft.com/office/drawing/2014/main" id="{E48BF316-2AAC-BCA5-01A0-E3708DEE0FEE}"/>
              </a:ext>
            </a:extLst>
          </p:cNvPr>
          <p:cNvSpPr txBox="1"/>
          <p:nvPr/>
        </p:nvSpPr>
        <p:spPr>
          <a:xfrm>
            <a:off x="540000" y="2337242"/>
            <a:ext cx="5958000" cy="271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buClr>
                <a:srgbClr val="684AE0"/>
              </a:buClr>
              <a:buSzPts val="1200"/>
            </a:pPr>
            <a:r>
              <a:rPr lang="ru-RU" sz="1200" dirty="0">
                <a:latin typeface="IBM Plex Sans SemiBold"/>
                <a:cs typeface="IBM Plex Sans SemiBold"/>
                <a:sym typeface="IBM Plex Sans"/>
              </a:rPr>
              <a:t>Пример с </a:t>
            </a:r>
            <a:r>
              <a:rPr lang="ru-RU" sz="1200" u="sng" dirty="0">
                <a:latin typeface="IBM Plex Sans SemiBold"/>
                <a:cs typeface="IBM Plex Sans SemiBold"/>
                <a:sym typeface="IBM Plex Sans"/>
              </a:rPr>
              <a:t>тремя</a:t>
            </a:r>
            <a:r>
              <a:rPr lang="ru-RU" sz="1200" dirty="0">
                <a:latin typeface="IBM Plex Sans SemiBold"/>
                <a:cs typeface="IBM Plex Sans SemiBold"/>
                <a:sym typeface="IBM Plex Sans"/>
              </a:rPr>
              <a:t> уровнями:</a:t>
            </a:r>
          </a:p>
        </p:txBody>
      </p:sp>
      <p:pic>
        <p:nvPicPr>
          <p:cNvPr id="5" name="image6.png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CA7D72D6-1DFA-868F-7A2B-6AC46A3BECDE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39999" y="2736278"/>
            <a:ext cx="6152515" cy="157607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893322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7473032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 декомпозиции процесса «Управление персоналом»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365;p52">
            <a:extLst>
              <a:ext uri="{FF2B5EF4-FFF2-40B4-BE49-F238E27FC236}">
                <a16:creationId xmlns:a16="http://schemas.microsoft.com/office/drawing/2014/main" id="{E98F5FED-382A-9C2C-D9AD-BFC1FF45ACB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r>
              <a:rPr lang="ru-RU" dirty="0"/>
              <a:t>Примеры декомпозиции бизнес-процессов</a:t>
            </a:r>
          </a:p>
        </p:txBody>
      </p:sp>
      <p:sp>
        <p:nvSpPr>
          <p:cNvPr id="39" name="Google Shape;414;p58">
            <a:extLst>
              <a:ext uri="{FF2B5EF4-FFF2-40B4-BE49-F238E27FC236}">
                <a16:creationId xmlns:a16="http://schemas.microsoft.com/office/drawing/2014/main" id="{141427B5-0287-2088-63B9-D1B7BA20D278}"/>
              </a:ext>
            </a:extLst>
          </p:cNvPr>
          <p:cNvSpPr txBox="1"/>
          <p:nvPr/>
        </p:nvSpPr>
        <p:spPr>
          <a:xfrm>
            <a:off x="540000" y="1168500"/>
            <a:ext cx="8020526" cy="2025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900" dirty="0">
                <a:latin typeface="IBM Plex Sans SemiBold"/>
                <a:cs typeface="IBM Plex Sans SemiBold"/>
                <a:sym typeface="IBM Plex Sans"/>
              </a:rPr>
              <a:t>Нулевой уровень</a:t>
            </a:r>
            <a:br>
              <a:rPr lang="ru-RU" sz="900" dirty="0">
                <a:latin typeface="IBM Plex Sans SemiBold"/>
                <a:cs typeface="IBM Plex Sans SemiBold"/>
                <a:sym typeface="IBM Plex Sans"/>
              </a:rPr>
            </a:br>
            <a:r>
              <a:rPr lang="ru-RU" sz="900" dirty="0">
                <a:latin typeface="IBM Plex Sans"/>
                <a:cs typeface="IBM Plex Sans SemiBold"/>
                <a:sym typeface="IBM Plex Sans"/>
              </a:rPr>
              <a:t>С</a:t>
            </a:r>
            <a:r>
              <a:rPr lang="ru-RU" sz="900" dirty="0">
                <a:latin typeface="IBM Plex Sans"/>
                <a:ea typeface="IBM Plex Sans"/>
                <a:cs typeface="IBM Plex Sans"/>
                <a:sym typeface="IBM Plex Sans"/>
              </a:rPr>
              <a:t>ам процесс «Управление персоналом»</a:t>
            </a:r>
          </a:p>
          <a:p>
            <a:pPr marL="103800">
              <a:buClr>
                <a:srgbClr val="684AE0"/>
              </a:buClr>
              <a:buSzPts val="1200"/>
            </a:pPr>
            <a:endParaRPr lang="ru-RU" sz="9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indent="-306600"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900" dirty="0">
                <a:latin typeface="IBM Plex Sans SemiBold"/>
                <a:ea typeface="IBM Plex Sans"/>
                <a:cs typeface="IBM Plex Sans SemiBold"/>
                <a:sym typeface="IBM Plex Sans"/>
              </a:rPr>
              <a:t>Первый уровень</a:t>
            </a:r>
            <a:br>
              <a:rPr lang="ru-RU" sz="9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900" dirty="0">
                <a:latin typeface="IBM Plex Sans"/>
                <a:ea typeface="IBM Plex Sans"/>
                <a:cs typeface="IBM Plex Sans"/>
                <a:sym typeface="IBM Plex Sans"/>
              </a:rPr>
              <a:t>Далее на уровне бизнес-сценариев выделяются основные события, которые могут быть реализованы в</a:t>
            </a:r>
            <a:r>
              <a:rPr lang="en-US" sz="900" dirty="0"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900" dirty="0">
                <a:latin typeface="IBM Plex Sans"/>
                <a:ea typeface="IBM Plex Sans"/>
                <a:cs typeface="IBM Plex Sans"/>
                <a:sym typeface="IBM Plex Sans"/>
              </a:rPr>
              <a:t>управлении персоналом. Из них для удобства понимания выберем «Найм персонала».</a:t>
            </a:r>
          </a:p>
          <a:p>
            <a:pPr marL="103800">
              <a:buClr>
                <a:srgbClr val="684AE0"/>
              </a:buClr>
              <a:buSzPts val="1200"/>
            </a:pPr>
            <a:endParaRPr lang="ru-RU" sz="9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indent="-306600"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900" dirty="0">
                <a:latin typeface="IBM Plex Sans SemiBold"/>
                <a:cs typeface="IBM Plex Sans SemiBold"/>
                <a:sym typeface="IBM Plex Sans"/>
              </a:rPr>
              <a:t>Второй уровень</a:t>
            </a:r>
            <a:br>
              <a:rPr lang="ru-RU" sz="9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900" dirty="0">
                <a:latin typeface="IBM Plex Sans"/>
                <a:ea typeface="IBM Plex Sans"/>
                <a:cs typeface="IBM Plex Sans"/>
                <a:sym typeface="IBM Plex Sans"/>
              </a:rPr>
              <a:t>Существует много различных вариантов найма сотрудников. «Отбор кандидатов» является уже вполне детализированным бизнес-процессом, в котором исполнителям понятен набор систем, документов, функций, вовлеченных в данный бизнес-процесс.</a:t>
            </a:r>
          </a:p>
          <a:p>
            <a:pPr marL="103800">
              <a:buClr>
                <a:srgbClr val="684AE0"/>
              </a:buClr>
              <a:buSzPts val="1200"/>
            </a:pPr>
            <a:endParaRPr lang="ru-RU" sz="9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indent="-306600"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900" dirty="0">
                <a:latin typeface="IBM Plex Sans SemiBold"/>
                <a:ea typeface="IBM Plex Sans"/>
                <a:cs typeface="IBM Plex Sans SemiBold"/>
                <a:sym typeface="IBM Plex Sans"/>
              </a:rPr>
              <a:t>Третий уровень</a:t>
            </a:r>
            <a:br>
              <a:rPr lang="ru-RU" sz="9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900" dirty="0">
                <a:latin typeface="IBM Plex Sans"/>
                <a:ea typeface="IBM Plex Sans"/>
                <a:cs typeface="IBM Plex Sans"/>
                <a:sym typeface="IBM Plex Sans"/>
              </a:rPr>
              <a:t>В «Отборе кандидатов» есть свой алгоритм выполнения шагов, одним из которых является «Размещение вакансии на специализированных площадках».</a:t>
            </a:r>
          </a:p>
        </p:txBody>
      </p:sp>
      <p:pic>
        <p:nvPicPr>
          <p:cNvPr id="2" name="image6.png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272E9A01-7332-BB7E-B2BF-081003F6B27C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740295" y="3359951"/>
            <a:ext cx="6152515" cy="157607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2850523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876842" cy="651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dirty="0">
                <a:latin typeface="IBM Plex Sans"/>
                <a:cs typeface="IBM Plex Sans SemiBold"/>
                <a:sym typeface="IBM Plex Sans SemiBold"/>
              </a:rPr>
              <a:t>Для того, чтобы самостоятельно научиться декомпозировать процессы, </a:t>
            </a:r>
            <a:r>
              <a:rPr lang="ru-RU" b="1" dirty="0">
                <a:latin typeface="IBM Plex Sans"/>
                <a:cs typeface="IBM Plex Sans SemiBold"/>
                <a:sym typeface="IBM Plex Sans SemiBold"/>
              </a:rPr>
              <a:t>необходимо последовательно ответить на ряд вопросов:</a:t>
            </a:r>
          </a:p>
        </p:txBody>
      </p:sp>
      <p:sp>
        <p:nvSpPr>
          <p:cNvPr id="3" name="Google Shape;365;p52">
            <a:extLst>
              <a:ext uri="{FF2B5EF4-FFF2-40B4-BE49-F238E27FC236}">
                <a16:creationId xmlns:a16="http://schemas.microsoft.com/office/drawing/2014/main" id="{E98F5FED-382A-9C2C-D9AD-BFC1FF45ACB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r>
              <a:rPr lang="ru-RU" dirty="0"/>
              <a:t>Примеры декомпозиции бизнес-процессов</a:t>
            </a:r>
          </a:p>
        </p:txBody>
      </p:sp>
      <p:sp>
        <p:nvSpPr>
          <p:cNvPr id="39" name="Google Shape;414;p58">
            <a:extLst>
              <a:ext uri="{FF2B5EF4-FFF2-40B4-BE49-F238E27FC236}">
                <a16:creationId xmlns:a16="http://schemas.microsoft.com/office/drawing/2014/main" id="{141427B5-0287-2088-63B9-D1B7BA20D278}"/>
              </a:ext>
            </a:extLst>
          </p:cNvPr>
          <p:cNvSpPr txBox="1"/>
          <p:nvPr/>
        </p:nvSpPr>
        <p:spPr>
          <a:xfrm>
            <a:off x="540000" y="1580677"/>
            <a:ext cx="7480594" cy="1194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lnSpc>
                <a:spcPct val="150000"/>
              </a:lnSpc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200" dirty="0">
                <a:latin typeface="IBM Plex Sans"/>
                <a:cs typeface="IBM Plex Sans SemiBold"/>
                <a:sym typeface="IBM Plex Sans"/>
              </a:rPr>
              <a:t>Выполнение каких задач позволят достигнуть общую цель функции?</a:t>
            </a:r>
          </a:p>
          <a:p>
            <a:pPr marL="410400" indent="-306600">
              <a:lnSpc>
                <a:spcPct val="150000"/>
              </a:lnSpc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200" dirty="0">
                <a:latin typeface="IBM Plex Sans"/>
                <a:cs typeface="IBM Plex Sans SemiBold"/>
                <a:sym typeface="IBM Plex Sans"/>
              </a:rPr>
              <a:t>Какой набор детальных бизнес-процессов позволяет выполнить бизнес-сценарии?</a:t>
            </a:r>
          </a:p>
          <a:p>
            <a:pPr marL="410400" indent="-306600">
              <a:lnSpc>
                <a:spcPct val="150000"/>
              </a:lnSpc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200" dirty="0">
                <a:latin typeface="IBM Plex Sans"/>
                <a:cs typeface="IBM Plex Sans SemiBold"/>
                <a:sym typeface="IBM Plex Sans"/>
              </a:rPr>
              <a:t>Какая последовательность шагов необходима для выполнения детального бизнес-процесса?</a:t>
            </a:r>
          </a:p>
          <a:p>
            <a:pPr marL="410400" indent="-306600">
              <a:lnSpc>
                <a:spcPct val="150000"/>
              </a:lnSpc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200" dirty="0">
                <a:latin typeface="IBM Plex Sans"/>
                <a:cs typeface="IBM Plex Sans SemiBold"/>
                <a:sym typeface="IBM Plex Sans"/>
              </a:rPr>
              <a:t>Из каких операций состоит шаг?</a:t>
            </a:r>
          </a:p>
        </p:txBody>
      </p:sp>
    </p:spTree>
    <p:extLst>
      <p:ext uri="{BB962C8B-B14F-4D97-AF65-F5344CB8AC3E}">
        <p14:creationId xmlns:p14="http://schemas.microsoft.com/office/powerpoint/2010/main" val="42944324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7473032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 декомпозиции процесса «Логистика»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365;p52">
            <a:extLst>
              <a:ext uri="{FF2B5EF4-FFF2-40B4-BE49-F238E27FC236}">
                <a16:creationId xmlns:a16="http://schemas.microsoft.com/office/drawing/2014/main" id="{E98F5FED-382A-9C2C-D9AD-BFC1FF45ACB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r>
              <a:rPr lang="ru-RU" dirty="0"/>
              <a:t>Примеры декомпозиции бизнес-процессов</a:t>
            </a:r>
          </a:p>
        </p:txBody>
      </p:sp>
      <p:sp>
        <p:nvSpPr>
          <p:cNvPr id="39" name="Google Shape;414;p58">
            <a:extLst>
              <a:ext uri="{FF2B5EF4-FFF2-40B4-BE49-F238E27FC236}">
                <a16:creationId xmlns:a16="http://schemas.microsoft.com/office/drawing/2014/main" id="{141427B5-0287-2088-63B9-D1B7BA20D278}"/>
              </a:ext>
            </a:extLst>
          </p:cNvPr>
          <p:cNvSpPr txBox="1"/>
          <p:nvPr/>
        </p:nvSpPr>
        <p:spPr>
          <a:xfrm>
            <a:off x="540000" y="1168500"/>
            <a:ext cx="5958000" cy="221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r>
              <a:rPr lang="ru-RU" sz="1200" dirty="0">
                <a:latin typeface="IBM Plex Sans SemiBold"/>
                <a:cs typeface="IBM Plex Sans SemiBold"/>
                <a:sym typeface="IBM Plex Sans"/>
              </a:rPr>
              <a:t>Теперь для примера возьмем функцию “Логистика”, основной целью которой является обеспечение материальными объектами заказчика</a:t>
            </a:r>
          </a:p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32400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Выполнение каких задач позволят достигнуть общую цель функции?</a:t>
            </a: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Это определит набор бизнес-сценариев: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Планирование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Физическое перемещение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Складской учет и контроль потоков материальных объектов</a:t>
            </a:r>
          </a:p>
        </p:txBody>
      </p:sp>
    </p:spTree>
    <p:extLst>
      <p:ext uri="{BB962C8B-B14F-4D97-AF65-F5344CB8AC3E}">
        <p14:creationId xmlns:p14="http://schemas.microsoft.com/office/powerpoint/2010/main" val="457501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7473032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 декомпозиции процесса «Логистика»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365;p52">
            <a:extLst>
              <a:ext uri="{FF2B5EF4-FFF2-40B4-BE49-F238E27FC236}">
                <a16:creationId xmlns:a16="http://schemas.microsoft.com/office/drawing/2014/main" id="{E98F5FED-382A-9C2C-D9AD-BFC1FF45ACB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r>
              <a:rPr lang="ru-RU" dirty="0"/>
              <a:t>Примеры декомпозиции бизнес-процессов</a:t>
            </a:r>
          </a:p>
        </p:txBody>
      </p:sp>
      <p:sp>
        <p:nvSpPr>
          <p:cNvPr id="39" name="Google Shape;414;p58">
            <a:extLst>
              <a:ext uri="{FF2B5EF4-FFF2-40B4-BE49-F238E27FC236}">
                <a16:creationId xmlns:a16="http://schemas.microsoft.com/office/drawing/2014/main" id="{141427B5-0287-2088-63B9-D1B7BA20D278}"/>
              </a:ext>
            </a:extLst>
          </p:cNvPr>
          <p:cNvSpPr txBox="1"/>
          <p:nvPr/>
        </p:nvSpPr>
        <p:spPr>
          <a:xfrm>
            <a:off x="540000" y="1168500"/>
            <a:ext cx="5958000" cy="1240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r>
              <a:rPr lang="ru-RU" sz="1200" dirty="0">
                <a:latin typeface="IBM Plex Sans SemiBold"/>
                <a:cs typeface="IBM Plex Sans SemiBold"/>
                <a:sym typeface="IBM Plex Sans"/>
              </a:rPr>
              <a:t>Теперь для примера возьмем функцию “Логистика”, основной целью которой является обеспечение материальными объектами заказчика</a:t>
            </a:r>
          </a:p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32400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 startAt="2"/>
            </a:pP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Какой набор детальных бизнес-процессов позволяет выполнить бизнес-сценарии?</a:t>
            </a:r>
          </a:p>
        </p:txBody>
      </p:sp>
      <p:sp>
        <p:nvSpPr>
          <p:cNvPr id="4" name="Google Shape;414;p58">
            <a:extLst>
              <a:ext uri="{FF2B5EF4-FFF2-40B4-BE49-F238E27FC236}">
                <a16:creationId xmlns:a16="http://schemas.microsoft.com/office/drawing/2014/main" id="{E0D8708A-6863-456B-6DD9-4CA0C0F49727}"/>
              </a:ext>
            </a:extLst>
          </p:cNvPr>
          <p:cNvSpPr txBox="1"/>
          <p:nvPr/>
        </p:nvSpPr>
        <p:spPr>
          <a:xfrm>
            <a:off x="539999" y="2812813"/>
            <a:ext cx="8027058" cy="19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numCol="3" anchor="t" anchorCtr="0">
            <a:spAutoFit/>
          </a:bodyPr>
          <a:lstStyle/>
          <a:p>
            <a:pPr marL="358775" lvl="2">
              <a:spcBef>
                <a:spcPts val="600"/>
              </a:spcBef>
              <a:buClr>
                <a:srgbClr val="684AE0"/>
              </a:buClr>
              <a:buSzPts val="1200"/>
            </a:pPr>
            <a:r>
              <a:rPr lang="ru-RU" sz="1100" b="1" dirty="0">
                <a:latin typeface="IBM Plex Sans"/>
                <a:ea typeface="IBM Plex Sans"/>
                <a:cs typeface="IBM Plex Sans"/>
                <a:sym typeface="IBM Plex Sans"/>
              </a:rPr>
              <a:t>Планирование: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Анализ данных прошлых периодов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Анализ потребности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Анализ предложений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Анализ текущего состояния</a:t>
            </a:r>
          </a:p>
          <a:p>
            <a:pPr marL="358775" lvl="2">
              <a:spcBef>
                <a:spcPts val="600"/>
              </a:spcBef>
              <a:buClr>
                <a:srgbClr val="684AE0"/>
              </a:buClr>
              <a:buSzPts val="1200"/>
            </a:pPr>
            <a:endParaRPr lang="ru-RU" sz="11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58775" lvl="2">
              <a:spcBef>
                <a:spcPts val="600"/>
              </a:spcBef>
              <a:buClr>
                <a:srgbClr val="684AE0"/>
              </a:buClr>
              <a:buSzPts val="1200"/>
            </a:pPr>
            <a:endParaRPr lang="ru-RU" sz="11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58775" lvl="2">
              <a:spcBef>
                <a:spcPts val="600"/>
              </a:spcBef>
              <a:buClr>
                <a:srgbClr val="684AE0"/>
              </a:buClr>
              <a:buSzPts val="1200"/>
            </a:pPr>
            <a:r>
              <a:rPr lang="ru-RU" sz="1100" b="1" dirty="0">
                <a:latin typeface="IBM Plex Sans"/>
                <a:ea typeface="IBM Plex Sans"/>
                <a:cs typeface="IBM Plex Sans"/>
                <a:sym typeface="IBM Plex Sans"/>
              </a:rPr>
              <a:t>Физическое перемещение: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Договорная работа с транспортными компаниями 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Составление маршрутов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Договорная работа со складами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Работа с таможней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Мониторинг</a:t>
            </a:r>
          </a:p>
          <a:p>
            <a:pPr marL="358775" lvl="2">
              <a:spcBef>
                <a:spcPts val="600"/>
              </a:spcBef>
              <a:buClr>
                <a:srgbClr val="684AE0"/>
              </a:buClr>
              <a:buSzPts val="1200"/>
            </a:pPr>
            <a:endParaRPr lang="ru-RU" sz="1100" b="1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58775" lvl="2">
              <a:spcBef>
                <a:spcPts val="600"/>
              </a:spcBef>
              <a:buClr>
                <a:srgbClr val="684AE0"/>
              </a:buClr>
              <a:buSzPts val="1200"/>
            </a:pPr>
            <a:r>
              <a:rPr lang="ru-RU" sz="1100" b="1" dirty="0">
                <a:latin typeface="IBM Plex Sans"/>
                <a:ea typeface="IBM Plex Sans"/>
                <a:cs typeface="IBM Plex Sans"/>
                <a:sym typeface="IBM Plex Sans"/>
              </a:rPr>
              <a:t>Складской учет и контроль потоков материальных объектов: 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Рекламация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Оприходование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Отправка / возврат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Инвентаризация</a:t>
            </a:r>
          </a:p>
          <a:p>
            <a:pPr marL="530225" lvl="2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100" dirty="0">
                <a:latin typeface="IBM Plex Sans"/>
                <a:ea typeface="IBM Plex Sans"/>
                <a:cs typeface="IBM Plex Sans"/>
                <a:sym typeface="IBM Plex Sans"/>
              </a:rPr>
              <a:t>Управление складом</a:t>
            </a:r>
          </a:p>
        </p:txBody>
      </p:sp>
    </p:spTree>
    <p:extLst>
      <p:ext uri="{BB962C8B-B14F-4D97-AF65-F5344CB8AC3E}">
        <p14:creationId xmlns:p14="http://schemas.microsoft.com/office/powerpoint/2010/main" val="345987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7473032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 декомпозиции процесса «Логистика»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365;p52">
            <a:extLst>
              <a:ext uri="{FF2B5EF4-FFF2-40B4-BE49-F238E27FC236}">
                <a16:creationId xmlns:a16="http://schemas.microsoft.com/office/drawing/2014/main" id="{E98F5FED-382A-9C2C-D9AD-BFC1FF45ACB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r>
              <a:rPr lang="ru-RU" dirty="0"/>
              <a:t>Примеры декомпозиции бизнес-процессов</a:t>
            </a:r>
          </a:p>
        </p:txBody>
      </p:sp>
      <p:sp>
        <p:nvSpPr>
          <p:cNvPr id="39" name="Google Shape;414;p58">
            <a:extLst>
              <a:ext uri="{FF2B5EF4-FFF2-40B4-BE49-F238E27FC236}">
                <a16:creationId xmlns:a16="http://schemas.microsoft.com/office/drawing/2014/main" id="{141427B5-0287-2088-63B9-D1B7BA20D278}"/>
              </a:ext>
            </a:extLst>
          </p:cNvPr>
          <p:cNvSpPr txBox="1"/>
          <p:nvPr/>
        </p:nvSpPr>
        <p:spPr>
          <a:xfrm>
            <a:off x="540000" y="1168500"/>
            <a:ext cx="5958000" cy="2841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r>
              <a:rPr lang="ru-RU" sz="1200" dirty="0">
                <a:latin typeface="IBM Plex Sans SemiBold"/>
                <a:cs typeface="IBM Plex Sans SemiBold"/>
                <a:sym typeface="IBM Plex Sans"/>
              </a:rPr>
              <a:t>Теперь для примера возьмем функцию “Логистика”, основной целью которой является обеспечение материальными объектами заказчика</a:t>
            </a:r>
          </a:p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32400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 startAt="3"/>
            </a:pP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Какая последовательность шагов необходима для выполнения детального бизнес-процесса? </a:t>
            </a: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Например, возьмем бизнес-процесс «Договорная работа с транспортными компаниями»: 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Подача заявки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Согласование всех условий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Мониторинг перемещения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Получение на складе</a:t>
            </a:r>
          </a:p>
        </p:txBody>
      </p:sp>
    </p:spTree>
    <p:extLst>
      <p:ext uri="{BB962C8B-B14F-4D97-AF65-F5344CB8AC3E}">
        <p14:creationId xmlns:p14="http://schemas.microsoft.com/office/powerpoint/2010/main" val="32491963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7473032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 декомпозиции процесса «Логистика»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365;p52">
            <a:extLst>
              <a:ext uri="{FF2B5EF4-FFF2-40B4-BE49-F238E27FC236}">
                <a16:creationId xmlns:a16="http://schemas.microsoft.com/office/drawing/2014/main" id="{E98F5FED-382A-9C2C-D9AD-BFC1FF45ACB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r>
              <a:rPr lang="ru-RU" dirty="0"/>
              <a:t>Примеры декомпозиции бизнес-процессов</a:t>
            </a:r>
          </a:p>
        </p:txBody>
      </p:sp>
      <p:sp>
        <p:nvSpPr>
          <p:cNvPr id="39" name="Google Shape;414;p58">
            <a:extLst>
              <a:ext uri="{FF2B5EF4-FFF2-40B4-BE49-F238E27FC236}">
                <a16:creationId xmlns:a16="http://schemas.microsoft.com/office/drawing/2014/main" id="{141427B5-0287-2088-63B9-D1B7BA20D278}"/>
              </a:ext>
            </a:extLst>
          </p:cNvPr>
          <p:cNvSpPr txBox="1"/>
          <p:nvPr/>
        </p:nvSpPr>
        <p:spPr>
          <a:xfrm>
            <a:off x="540000" y="1168500"/>
            <a:ext cx="5958000" cy="2394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r>
              <a:rPr lang="ru-RU" sz="1200" dirty="0">
                <a:latin typeface="IBM Plex Sans SemiBold"/>
                <a:cs typeface="IBM Plex Sans SemiBold"/>
                <a:sym typeface="IBM Plex Sans"/>
              </a:rPr>
              <a:t>Теперь для примера возьмем функцию “Логистика”, основной целью которой является обеспечение материальными объектами заказчика</a:t>
            </a:r>
          </a:p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32400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 startAt="4"/>
            </a:pP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Из каких операций состоит шаг?</a:t>
            </a: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Например, возьмем шаг «Подача заявки»: 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Согласование даты, времени, места, пакета документов, условий упаковки, стоимости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Отправка в ТК</a:t>
            </a:r>
          </a:p>
          <a:p>
            <a:pPr marL="582613" lvl="1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Получения ОС о заявке / утверждение</a:t>
            </a:r>
          </a:p>
        </p:txBody>
      </p:sp>
    </p:spTree>
    <p:extLst>
      <p:ext uri="{BB962C8B-B14F-4D97-AF65-F5344CB8AC3E}">
        <p14:creationId xmlns:p14="http://schemas.microsoft.com/office/powerpoint/2010/main" val="21427410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8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/>
              <a:t>Процессы верхнего уровня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Оптимальное количество процессов верхнего уровня</a:t>
            </a:r>
            <a:endParaRPr sz="1800" b="0" i="0" u="none" strike="noStrike" cap="non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22" name="Google Shape;322;p29"/>
          <p:cNvSpPr txBox="1"/>
          <p:nvPr/>
        </p:nvSpPr>
        <p:spPr>
          <a:xfrm>
            <a:off x="540000" y="1168500"/>
            <a:ext cx="7715726" cy="2994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⚡"/>
            </a:pP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 практического опыта можно сказать, что </a:t>
            </a: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 верхнем уровне деятельность компании должна быть разбита на 15-20 бизнес-процессов верхнего уровня, </a:t>
            </a: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является оптимальным с точки зрения контроля процессов со стороны руководителя (который регулярно получает отчет по каждому из процессов)</a:t>
            </a:r>
            <a:endParaRPr sz="1400" b="0" i="1" u="sng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-RU" sz="1000" b="0" i="1" u="sng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Пример:</a:t>
            </a:r>
            <a:endParaRPr sz="12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одной компании специалистами по описанию процессов было выделено 80 бизнес-процессов верхнего уровня: это обосновывалось тем, что деятельность компании слишком сложная и требует множества бизнес-процессов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таком подходе генеральному директору приходилось ежемесячно рассматривать 80 отчетов о выполнении ключевых показателей, а также участвовать в выстраивании взаимодействий между этими 80 процессами, складывая их как мелкий пазл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итоге было принято решение агрегировать многие процессы для оптимизации уровня контроля и интеграции. В результате в этой компании на верхнем уровне стало 18 бизнес-процессов</a:t>
            </a:r>
            <a:endParaRPr sz="1200" b="0" i="1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9" name="Google Shape;319;p51"/>
          <p:cNvCxnSpPr>
            <a:stCxn id="320" idx="6"/>
            <a:endCxn id="321" idx="2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51"/>
          <p:cNvCxnSpPr>
            <a:stCxn id="321" idx="6"/>
            <a:endCxn id="323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7" name="Google Shape;327;p51"/>
          <p:cNvCxnSpPr>
            <a:stCxn id="323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51"/>
          <p:cNvCxnSpPr>
            <a:stCxn id="344" idx="6"/>
            <a:endCxn id="320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5" name="Google Shape;345;p51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/>
              <a:t>Введение в операционную модель</a:t>
            </a:r>
            <a:endParaRPr dirty="0"/>
          </a:p>
        </p:txBody>
      </p:sp>
      <p:sp>
        <p:nvSpPr>
          <p:cNvPr id="344" name="Google Shape;344;p51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>
                <a:solidFill>
                  <a:schemeClr val="lt1"/>
                </a:solidFill>
              </a:rPr>
              <a:t>1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320" name="Google Shape;320;p51"/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>
                <a:solidFill>
                  <a:schemeClr val="lt1"/>
                </a:solidFill>
              </a:rPr>
              <a:t>2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321" name="Google Shape;321;p51"/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>
                <a:solidFill>
                  <a:schemeClr val="lt1"/>
                </a:solidFill>
              </a:rPr>
              <a:t>3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323" name="Google Shape;323;p51"/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4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348" name="Google Shape;348;p51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Введение в бизнес-процессы</a:t>
            </a:r>
            <a:endParaRPr dirty="0"/>
          </a:p>
        </p:txBody>
      </p:sp>
      <p:sp>
        <p:nvSpPr>
          <p:cNvPr id="351" name="Google Shape;351;p51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Декомпозиция процессов </a:t>
            </a:r>
            <a:endParaRPr dirty="0"/>
          </a:p>
        </p:txBody>
      </p:sp>
      <p:sp>
        <p:nvSpPr>
          <p:cNvPr id="354" name="Google Shape;354;p51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lt2"/>
                </a:solidFill>
              </a:rPr>
              <a:t>Описание бизнес-процессов</a:t>
            </a:r>
            <a:endParaRPr dirty="0"/>
          </a:p>
        </p:txBody>
      </p:sp>
      <p:sp>
        <p:nvSpPr>
          <p:cNvPr id="358" name="Google Shape;358;p5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План курса</a:t>
            </a:r>
            <a:endParaRPr dirty="0"/>
          </a:p>
        </p:txBody>
      </p:sp>
      <p:cxnSp>
        <p:nvCxnSpPr>
          <p:cNvPr id="14" name="Google Shape;93;p4">
            <a:extLst>
              <a:ext uri="{FF2B5EF4-FFF2-40B4-BE49-F238E27FC236}">
                <a16:creationId xmlns:a16="http://schemas.microsoft.com/office/drawing/2014/main" id="{4600049E-5665-118A-013D-F6E802ACE795}"/>
              </a:ext>
            </a:extLst>
          </p:cNvPr>
          <p:cNvCxnSpPr>
            <a:stCxn id="21" idx="6"/>
            <a:endCxn id="22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97;p4">
            <a:extLst>
              <a:ext uri="{FF2B5EF4-FFF2-40B4-BE49-F238E27FC236}">
                <a16:creationId xmlns:a16="http://schemas.microsoft.com/office/drawing/2014/main" id="{4B6449BB-1C95-6F95-5659-AB31297D834C}"/>
              </a:ext>
            </a:extLst>
          </p:cNvPr>
          <p:cNvCxnSpPr>
            <a:endCxn id="21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" name="Google Shape;98;p4">
            <a:extLst>
              <a:ext uri="{FF2B5EF4-FFF2-40B4-BE49-F238E27FC236}">
                <a16:creationId xmlns:a16="http://schemas.microsoft.com/office/drawing/2014/main" id="{9B52B6B0-DD61-FD4C-103A-5CBF37A2E278}"/>
              </a:ext>
            </a:extLst>
          </p:cNvPr>
          <p:cNvCxnSpPr>
            <a:stCxn id="22" idx="6"/>
            <a:endCxn id="23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100;p4">
            <a:extLst>
              <a:ext uri="{FF2B5EF4-FFF2-40B4-BE49-F238E27FC236}">
                <a16:creationId xmlns:a16="http://schemas.microsoft.com/office/drawing/2014/main" id="{FEAB4DE8-77F9-6A44-BFAD-D9FF3915C581}"/>
              </a:ext>
            </a:extLst>
          </p:cNvPr>
          <p:cNvCxnSpPr>
            <a:stCxn id="23" idx="6"/>
            <a:endCxn id="24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02;p4">
            <a:extLst>
              <a:ext uri="{FF2B5EF4-FFF2-40B4-BE49-F238E27FC236}">
                <a16:creationId xmlns:a16="http://schemas.microsoft.com/office/drawing/2014/main" id="{937C6F61-F05F-9FBF-33C2-0C44D7DEEBA3}"/>
              </a:ext>
            </a:extLst>
          </p:cNvPr>
          <p:cNvCxnSpPr>
            <a:stCxn id="24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" name="Google Shape;103;p4">
            <a:extLst>
              <a:ext uri="{FF2B5EF4-FFF2-40B4-BE49-F238E27FC236}">
                <a16:creationId xmlns:a16="http://schemas.microsoft.com/office/drawing/2014/main" id="{D426B608-F756-4664-4424-F268BF0B9B4D}"/>
              </a:ext>
            </a:extLst>
          </p:cNvPr>
          <p:cNvCxnSpPr>
            <a:stCxn id="25" idx="6"/>
            <a:endCxn id="26" idx="2"/>
          </p:cNvCxnSpPr>
          <p:nvPr/>
        </p:nvCxnSpPr>
        <p:spPr>
          <a:xfrm>
            <a:off x="891566" y="3770405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" name="Google Shape;106;p4">
            <a:extLst>
              <a:ext uri="{FF2B5EF4-FFF2-40B4-BE49-F238E27FC236}">
                <a16:creationId xmlns:a16="http://schemas.microsoft.com/office/drawing/2014/main" id="{046FA45A-897F-1972-E426-B518C90DA721}"/>
              </a:ext>
            </a:extLst>
          </p:cNvPr>
          <p:cNvCxnSpPr>
            <a:endCxn id="25" idx="2"/>
          </p:cNvCxnSpPr>
          <p:nvPr/>
        </p:nvCxnSpPr>
        <p:spPr>
          <a:xfrm>
            <a:off x="-34" y="3770405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" name="Google Shape;94;p4">
            <a:extLst>
              <a:ext uri="{FF2B5EF4-FFF2-40B4-BE49-F238E27FC236}">
                <a16:creationId xmlns:a16="http://schemas.microsoft.com/office/drawing/2014/main" id="{1C330AE5-AF4C-40CB-0B2B-0CA7584962F8}"/>
              </a:ext>
            </a:extLst>
          </p:cNvPr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95;p4">
            <a:extLst>
              <a:ext uri="{FF2B5EF4-FFF2-40B4-BE49-F238E27FC236}">
                <a16:creationId xmlns:a16="http://schemas.microsoft.com/office/drawing/2014/main" id="{78B44A6F-3E32-DE74-5DE1-6AD2D0AEA390}"/>
              </a:ext>
            </a:extLst>
          </p:cNvPr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99;p4">
            <a:extLst>
              <a:ext uri="{FF2B5EF4-FFF2-40B4-BE49-F238E27FC236}">
                <a16:creationId xmlns:a16="http://schemas.microsoft.com/office/drawing/2014/main" id="{85965528-87B8-8E83-9640-DCCC5A8540CF}"/>
              </a:ext>
            </a:extLst>
          </p:cNvPr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01;p4">
            <a:extLst>
              <a:ext uri="{FF2B5EF4-FFF2-40B4-BE49-F238E27FC236}">
                <a16:creationId xmlns:a16="http://schemas.microsoft.com/office/drawing/2014/main" id="{40E57812-41B7-CBE2-B073-95BCD03B2681}"/>
              </a:ext>
            </a:extLst>
          </p:cNvPr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104;p4">
            <a:extLst>
              <a:ext uri="{FF2B5EF4-FFF2-40B4-BE49-F238E27FC236}">
                <a16:creationId xmlns:a16="http://schemas.microsoft.com/office/drawing/2014/main" id="{17CCB68C-DA51-171E-A1AF-7920F668D408}"/>
              </a:ext>
            </a:extLst>
          </p:cNvPr>
          <p:cNvSpPr/>
          <p:nvPr/>
        </p:nvSpPr>
        <p:spPr>
          <a:xfrm>
            <a:off x="539966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05;p4">
            <a:extLst>
              <a:ext uri="{FF2B5EF4-FFF2-40B4-BE49-F238E27FC236}">
                <a16:creationId xmlns:a16="http://schemas.microsoft.com/office/drawing/2014/main" id="{492A9BF9-4191-C138-3BFF-A223944858D5}"/>
              </a:ext>
            </a:extLst>
          </p:cNvPr>
          <p:cNvSpPr/>
          <p:nvPr/>
        </p:nvSpPr>
        <p:spPr>
          <a:xfrm>
            <a:off x="2641791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110;p4">
            <a:extLst>
              <a:ext uri="{FF2B5EF4-FFF2-40B4-BE49-F238E27FC236}">
                <a16:creationId xmlns:a16="http://schemas.microsoft.com/office/drawing/2014/main" id="{04FE5077-B52E-0DF4-366D-D22EA245FBB6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-RU" dirty="0">
                <a:solidFill>
                  <a:schemeClr val="lt2"/>
                </a:solidFill>
              </a:rPr>
              <a:t>Основные нотации описания бизнес-процессов: </a:t>
            </a:r>
            <a:r>
              <a:rPr lang="en-US" dirty="0">
                <a:solidFill>
                  <a:schemeClr val="lt2"/>
                </a:solidFill>
              </a:rPr>
              <a:t>BPMN</a:t>
            </a:r>
            <a:endParaRPr dirty="0"/>
          </a:p>
        </p:txBody>
      </p:sp>
      <p:sp>
        <p:nvSpPr>
          <p:cNvPr id="28" name="Google Shape;111;p4">
            <a:extLst>
              <a:ext uri="{FF2B5EF4-FFF2-40B4-BE49-F238E27FC236}">
                <a16:creationId xmlns:a16="http://schemas.microsoft.com/office/drawing/2014/main" id="{C96853F7-55B3-CFFB-6EA2-B51F5BC4F9D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lt2"/>
                </a:solidFill>
              </a:rPr>
              <a:t>Детальная подготовка инициатив по оптимизации</a:t>
            </a:r>
            <a:endParaRPr lang="ru-RU" dirty="0"/>
          </a:p>
        </p:txBody>
      </p:sp>
      <p:sp>
        <p:nvSpPr>
          <p:cNvPr id="29" name="Google Shape;113;p4">
            <a:extLst>
              <a:ext uri="{FF2B5EF4-FFF2-40B4-BE49-F238E27FC236}">
                <a16:creationId xmlns:a16="http://schemas.microsoft.com/office/drawing/2014/main" id="{04D19864-E756-11D5-FD96-80FA9AD8E6DA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lt2"/>
                </a:solidFill>
              </a:rPr>
              <a:t>Основные нотации описания бизнес-процессов: </a:t>
            </a:r>
            <a:r>
              <a:rPr lang="en-US" dirty="0">
                <a:solidFill>
                  <a:schemeClr val="lt2"/>
                </a:solidFill>
              </a:rPr>
              <a:t>UML</a:t>
            </a:r>
            <a:endParaRPr lang="en-US" dirty="0"/>
          </a:p>
        </p:txBody>
      </p:sp>
      <p:sp>
        <p:nvSpPr>
          <p:cNvPr id="30" name="Google Shape;114;p4">
            <a:extLst>
              <a:ext uri="{FF2B5EF4-FFF2-40B4-BE49-F238E27FC236}">
                <a16:creationId xmlns:a16="http://schemas.microsoft.com/office/drawing/2014/main" id="{4CAD7E68-5DB7-274C-DC63-FA7963A4FBB6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lt2"/>
                </a:solidFill>
              </a:rPr>
              <a:t>Планирование и контроль проекта</a:t>
            </a:r>
            <a:endParaRPr lang="ru-RU" dirty="0"/>
          </a:p>
        </p:txBody>
      </p:sp>
      <p:sp>
        <p:nvSpPr>
          <p:cNvPr id="31" name="Google Shape;116;p4">
            <a:extLst>
              <a:ext uri="{FF2B5EF4-FFF2-40B4-BE49-F238E27FC236}">
                <a16:creationId xmlns:a16="http://schemas.microsoft.com/office/drawing/2014/main" id="{F506D2C9-21FF-DB23-EDC9-227BD4C89C33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lt2"/>
                </a:solidFill>
              </a:rPr>
              <a:t>Анализ процессов для выявления проблемных зон</a:t>
            </a:r>
            <a:endParaRPr lang="ru-RU" dirty="0"/>
          </a:p>
        </p:txBody>
      </p:sp>
      <p:sp>
        <p:nvSpPr>
          <p:cNvPr id="32" name="Google Shape;118;p4">
            <a:extLst>
              <a:ext uri="{FF2B5EF4-FFF2-40B4-BE49-F238E27FC236}">
                <a16:creationId xmlns:a16="http://schemas.microsoft.com/office/drawing/2014/main" id="{D068D5EC-EB68-8A3E-96FD-976EC9E3C1B6}"/>
              </a:ext>
            </a:extLst>
          </p:cNvPr>
          <p:cNvSpPr txBox="1">
            <a:spLocks/>
          </p:cNvSpPr>
          <p:nvPr/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ru-RU">
                <a:solidFill>
                  <a:schemeClr val="lt2"/>
                </a:solidFill>
              </a:rPr>
              <a:t>Формирование предварительных гипотез по улучшению процессов</a:t>
            </a:r>
            <a:endParaRPr lang="ru-RU" dirty="0"/>
          </a:p>
        </p:txBody>
      </p:sp>
      <p:cxnSp>
        <p:nvCxnSpPr>
          <p:cNvPr id="33" name="Google Shape;98;p4">
            <a:extLst>
              <a:ext uri="{FF2B5EF4-FFF2-40B4-BE49-F238E27FC236}">
                <a16:creationId xmlns:a16="http://schemas.microsoft.com/office/drawing/2014/main" id="{2E164082-82FE-CF69-B4D0-E2D1513F67F6}"/>
              </a:ext>
            </a:extLst>
          </p:cNvPr>
          <p:cNvCxnSpPr>
            <a:endCxn id="34" idx="2"/>
          </p:cNvCxnSpPr>
          <p:nvPr/>
        </p:nvCxnSpPr>
        <p:spPr>
          <a:xfrm>
            <a:off x="2995487" y="3764485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99;p4">
            <a:extLst>
              <a:ext uri="{FF2B5EF4-FFF2-40B4-BE49-F238E27FC236}">
                <a16:creationId xmlns:a16="http://schemas.microsoft.com/office/drawing/2014/main" id="{3E10EF24-CEB6-50E5-313D-1841CDD3DE13}"/>
              </a:ext>
            </a:extLst>
          </p:cNvPr>
          <p:cNvSpPr/>
          <p:nvPr/>
        </p:nvSpPr>
        <p:spPr>
          <a:xfrm>
            <a:off x="4752000" y="358868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endParaRPr sz="1000" b="1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116;p4">
            <a:extLst>
              <a:ext uri="{FF2B5EF4-FFF2-40B4-BE49-F238E27FC236}">
                <a16:creationId xmlns:a16="http://schemas.microsoft.com/office/drawing/2014/main" id="{9F99DD3F-8561-51A8-EBAA-3AC05E5F3086}"/>
              </a:ext>
            </a:extLst>
          </p:cNvPr>
          <p:cNvSpPr txBox="1">
            <a:spLocks/>
          </p:cNvSpPr>
          <p:nvPr/>
        </p:nvSpPr>
        <p:spPr>
          <a:xfrm>
            <a:off x="4754096" y="3946205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lvl="0"/>
            <a:r>
              <a:rPr lang="ru-RU" dirty="0">
                <a:solidFill>
                  <a:schemeClr val="lt2"/>
                </a:solidFill>
              </a:rPr>
              <a:t>Непрерывный процесс совершенствования</a:t>
            </a:r>
            <a:endParaRPr lang="ru-RU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Важность процессов верхнего уровня</a:t>
            </a:r>
            <a:endParaRPr sz="1800" b="0" i="0" u="none" strike="noStrike" cap="non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28" name="Google Shape;328;p30"/>
          <p:cNvSpPr txBox="1"/>
          <p:nvPr/>
        </p:nvSpPr>
        <p:spPr>
          <a:xfrm>
            <a:off x="540000" y="1168500"/>
            <a:ext cx="7715726" cy="3318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⚡"/>
            </a:pP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 верхнем уровне все бизнес-процессы </a:t>
            </a: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должны быть соразмерно важны для достижения стратегии компании:</a:t>
            </a: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не допускается на верхнем уровне рядом с важными и крупными процессами размещать неважные и мелкие бизнес-процессы</a:t>
            </a:r>
            <a:endParaRPr/>
          </a:p>
          <a:p>
            <a:pPr marL="410400" marR="0" lvl="0" indent="-230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None/>
            </a:pPr>
            <a:r>
              <a:rPr lang="ru-RU" sz="10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Пример:</a:t>
            </a:r>
            <a:endParaRPr sz="10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торговой компании, занимающейся дистрибуцией лекарств в группе управленческих бизнес-процессов имеется </a:t>
            </a:r>
            <a:r>
              <a:rPr lang="ru-RU" sz="10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процесс по управлению товарным запасом.</a:t>
            </a:r>
            <a:r>
              <a:rPr lang="ru-RU"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Ранее на верхнем уровне этого процесса не было, однако, с ним связаны три ключевые проблемы и соответствующие им ключевые показатели.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Первый проблемный ключевой показатель — это величина товарного запаса, который достигал значения 6 месяцев продаж (то есть на складе товара лежало на 6 месяцев продаж и склад за год оборачивался всего лишь 2 раза)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Вторым проблемным ключевым показателем по товарном запасу, являлся ассортиментный дефицит, который в определенный периоды времени достигал значения 20%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И третий проблемный ключевой показатель — это доля неликвидной продукции, которая также была высокой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0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итоге руководством компании было принято решение о выведении процесса по управлению товарным запасом на верхний уровень</a:t>
            </a:r>
            <a:r>
              <a:rPr lang="ru-RU"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и назначении другого ответственного за этот процесс (владельца процесса)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0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результате этой работы в течение года все три проблемы по товарному запасу были устранены</a:t>
            </a:r>
            <a:r>
              <a:rPr lang="ru-RU"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а соответствующие три ключевых показателя были значительно улучшены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Главные правила декомпозиции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19831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Главные правила декомпозиции БП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68500"/>
            <a:ext cx="7715726" cy="250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Правило 1</a:t>
            </a:r>
            <a:b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sz="1200" dirty="0">
                <a:latin typeface="IBM Plex Sans"/>
              </a:rPr>
              <a:t>Цель процесса нижнего уровня дополняет цель процесса верхнего уровня, не повторяет и не пересекается с целями других процессов в группе</a:t>
            </a:r>
            <a:br>
              <a:rPr lang="ru-RU" i="1" u="sng" dirty="0">
                <a:latin typeface="IBM Plex Sans"/>
              </a:rPr>
            </a:br>
            <a:endParaRPr lang="ru-RU" i="1" u="sng" dirty="0"/>
          </a:p>
          <a:p>
            <a:pPr marL="103800">
              <a:lnSpc>
                <a:spcPct val="150000"/>
              </a:lnSpc>
              <a:buClr>
                <a:srgbClr val="684AE0"/>
              </a:buClr>
              <a:buSzPts val="1200"/>
            </a:pPr>
            <a:r>
              <a:rPr lang="ru-RU" sz="1000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 из Логистики:</a:t>
            </a:r>
            <a:endParaRPr lang="ru-RU" sz="10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Для осуществления основной цели логистики необходимы все три бизнес-сценария из прошлого примера, и их цели добавляют ценности к общему процессу</a:t>
            </a:r>
            <a:b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000" i="1" dirty="0">
                <a:latin typeface="IBM Plex Sans"/>
                <a:ea typeface="IBM Plex Sans"/>
                <a:cs typeface="IBM Plex Sans"/>
                <a:sym typeface="IBM Plex Sans"/>
              </a:rPr>
              <a:t>Конечной целью планирования не может являться успешное перемещение товара, однако оно необходимо для успешной реализации сценария перемещения в рамках общей логистики. Таким образом, цели разных сценариев дополняют общую цель, не пересекаясь между собой.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Стоит отметить, что реализация любого из сценариев также может осуществляться независимо от остальных сценариев группы</a:t>
            </a:r>
            <a:endParaRPr lang="ru-RU" sz="1000" i="1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1291572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Главные правила декомпозиции БП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39999" y="1168500"/>
            <a:ext cx="7794103" cy="330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Правило 2</a:t>
            </a:r>
            <a:b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sz="1200" dirty="0">
                <a:latin typeface="IBM Plex Sans"/>
              </a:rPr>
              <a:t>Уровень процесса соответствует уровню граничащих смежных процессов </a:t>
            </a:r>
            <a:endParaRPr lang="ru-RU" sz="1200" dirty="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Существуют ситуации, когда необходимо смоделировать взаимосвязь смежных бизнес-процессов или бизнес-процессы смежных функций. </a:t>
            </a: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В этом случае при моделировании необходимо соблюдать единообразие уровней всех процессов</a:t>
            </a:r>
          </a:p>
          <a:p>
            <a:pPr marL="103800">
              <a:lnSpc>
                <a:spcPct val="150000"/>
              </a:lnSpc>
              <a:buClr>
                <a:srgbClr val="684AE0"/>
              </a:buClr>
              <a:buSzPts val="1200"/>
            </a:pPr>
            <a:br>
              <a:rPr lang="ru-RU" sz="1000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sz="1000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Пример:</a:t>
            </a:r>
            <a:endParaRPr lang="ru-RU" sz="10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Представим, что у нас есть группа процессов: «Домашние дела». Внутри этой группы есть другая группа процессов «Уборка», «Стирка» и «Приготовление еды»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Внутри группы «Приготовление еды» процессы: «Приготовление завтрака», «Приготовление обеда», «Приготовление ужина»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А внутри процесса «Приготовление завтрака» мы уже можем раскрыть шаги (операции): «Подготовка необходимых продуктов», «Мытье овощей»,  «Жарка яичницы», «Заваривание кофе» и т. д.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000" b="1" i="1" dirty="0">
                <a:latin typeface="IBM Plex Sans"/>
                <a:ea typeface="IBM Plex Sans"/>
                <a:cs typeface="IBM Plex Sans"/>
                <a:sym typeface="IBM Plex Sans"/>
              </a:rPr>
              <a:t>Мы не можем включать в одну модель самый верхний процесс “Домашние дела” и “Заваривание кофе”, так как они находятся на разных уровнях детализации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12992399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Главные правила декомпозиции БП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68500"/>
            <a:ext cx="5958000" cy="2610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Правило 3</a:t>
            </a:r>
            <a:b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sz="1200" dirty="0">
                <a:latin typeface="IBM Plex Sans"/>
              </a:rPr>
              <a:t>Входы и выходы процесса соответствуют выходам и входам граничащих процессов</a:t>
            </a:r>
            <a:endParaRPr lang="ru-RU" i="1" u="sng" dirty="0"/>
          </a:p>
          <a:p>
            <a:pPr marL="103800">
              <a:lnSpc>
                <a:spcPct val="150000"/>
              </a:lnSpc>
              <a:buClr>
                <a:srgbClr val="684AE0"/>
              </a:buClr>
              <a:buSzPts val="1200"/>
            </a:pPr>
            <a:endParaRPr lang="ru-RU" sz="1200" dirty="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Если процессы последовательно связаны между собой, то выход (результат) первого процесса и вход (триггер) второго процесса должны быть идентичны</a:t>
            </a:r>
          </a:p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lvl="0">
              <a:lnSpc>
                <a:spcPct val="150000"/>
              </a:lnSpc>
              <a:buClr>
                <a:srgbClr val="684AE0"/>
              </a:buClr>
              <a:buSzPts val="1200"/>
            </a:pPr>
            <a:r>
              <a:rPr lang="ru-RU" sz="1000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Пример:</a:t>
            </a:r>
            <a:endParaRPr lang="ru-RU" sz="10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lvl="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Если на выходе шага «подача заявки» будет результат «заполненная заявка», то на входе в шаг «согласование всех условий» тоже необходимо обозначать «заполненная заявка», а не «данные по заявке» / «заявка» / «получение заявки»</a:t>
            </a:r>
          </a:p>
        </p:txBody>
      </p:sp>
    </p:spTree>
    <p:extLst>
      <p:ext uri="{BB962C8B-B14F-4D97-AF65-F5344CB8AC3E}">
        <p14:creationId xmlns:p14="http://schemas.microsoft.com/office/powerpoint/2010/main" val="22092777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5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/>
              <a:t>Прочие виды декомпозиции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Прочие виды декомпозиции</a:t>
            </a:r>
            <a:endParaRPr sz="1800" b="0" i="0" u="none" strike="noStrike" cap="non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2" name="Google Shape;362;p36"/>
          <p:cNvSpPr txBox="1"/>
          <p:nvPr/>
        </p:nvSpPr>
        <p:spPr>
          <a:xfrm>
            <a:off x="540000" y="1168500"/>
            <a:ext cx="7715726" cy="327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Ролевая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разбирается особенность взаимодействия с пользователем на основе его роли. 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Например, на среднестатистическом сайте всегда существуют роли, у каждой из которых своя модель поведения и свои нужды: </a:t>
            </a:r>
            <a:endParaRPr/>
          </a:p>
          <a:p>
            <a:pPr marL="669925" marR="0" lvl="0" indent="-17621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администратор</a:t>
            </a:r>
            <a:endParaRPr/>
          </a:p>
          <a:p>
            <a:pPr marL="669925" marR="0" lvl="0" indent="-1762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технический администратор</a:t>
            </a:r>
            <a:endParaRPr/>
          </a:p>
          <a:p>
            <a:pPr marL="669925" marR="0" lvl="0" indent="-1762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контент-менеджер</a:t>
            </a:r>
            <a:endParaRPr/>
          </a:p>
          <a:p>
            <a:pPr marL="669925" marR="0" lvl="0" indent="-1762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модератор</a:t>
            </a:r>
            <a:endParaRPr/>
          </a:p>
          <a:p>
            <a:pPr marL="669925" marR="0" lvl="0" indent="-1762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зарегистрированный пользователь</a:t>
            </a:r>
            <a:endParaRPr/>
          </a:p>
          <a:p>
            <a:pPr marL="669925" marR="0" lvl="0" indent="-1762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гость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 сценариям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разделение по вопросу «что если». Сценарии можно разделить на позитивные и негативные: в первом случае пользователь достигает своей цели, во втором – нет. 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Например, при использовании формы авторизации позитивный сценарий – клиент ввел логин, пароль и успешно авторизовался в системе. Негативные сценарии: пароль не подходит, логин не подходит, пароль утерян, неверный пароль вводится много раз и т.д. 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Прочие виды декомпозиции</a:t>
            </a:r>
            <a:endParaRPr sz="1800" b="0" i="0" u="none" strike="noStrike" cap="non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8" name="Google Shape;368;p37"/>
          <p:cNvSpPr txBox="1"/>
          <p:nvPr/>
        </p:nvSpPr>
        <p:spPr>
          <a:xfrm>
            <a:off x="540000" y="1168500"/>
            <a:ext cx="7715726" cy="1609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 операциям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операции можно объединять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Например, вкладка «управление» будет включать в себя целый список операций: удаление, добавление, перемена позиции, смена описания или изображения, смена доступа, смена статуса и т.д.</a:t>
            </a: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 бизнес-специфике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здесь важно, как функционирует бизнес, по каким сценариям, с какой последовательностью действий, при каких условиях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Сквозные бизнес-процессы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35564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Сквозные бизнес-процессы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68500"/>
            <a:ext cx="5958000" cy="327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Процесс можно считать сквозным, если</a:t>
            </a:r>
            <a:b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11200" lvl="2" indent="-17780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участниками процесса являются сотрудники различных структурных подразделений;</a:t>
            </a:r>
          </a:p>
          <a:p>
            <a:pPr marL="711200" lvl="2" indent="-17780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деятельность в рамках процесса рассматривается на уровне отделов или сотрудников (операционный уровень);</a:t>
            </a:r>
          </a:p>
          <a:p>
            <a:pPr marL="711200" lvl="2" indent="-17780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существует возможность организации контроля оперативной деятельности по процессу и полученных результатов одним руководителем;</a:t>
            </a:r>
          </a:p>
          <a:p>
            <a:pPr marL="711200" lvl="2" indent="-17780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результат процесса важен с точки зрения достижения целей организации в целом (или существенной ее части) либо удовлетворения потребностей внешнего потребителя;</a:t>
            </a:r>
          </a:p>
          <a:p>
            <a:pPr marL="711200" lvl="2" indent="-17780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существует возможность значительного улучшения деятельности (усиления эффектов синергии) за счет оптимизации межфункционального взаимодействия в рамках процесса.</a:t>
            </a:r>
          </a:p>
        </p:txBody>
      </p:sp>
    </p:spTree>
    <p:extLst>
      <p:ext uri="{BB962C8B-B14F-4D97-AF65-F5344CB8AC3E}">
        <p14:creationId xmlns:p14="http://schemas.microsoft.com/office/powerpoint/2010/main" val="262664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2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будет на уроке сегодня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4" name="Google Shape;364;p52"/>
          <p:cNvSpPr txBox="1">
            <a:spLocks noGrp="1"/>
          </p:cNvSpPr>
          <p:nvPr>
            <p:ph type="subTitle" idx="1"/>
          </p:nvPr>
        </p:nvSpPr>
        <p:spPr>
          <a:xfrm>
            <a:off x="539999" y="1203538"/>
            <a:ext cx="6935621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Узнаем, что такое декомпозиция бизнес-процессов, для чего она нужна и как её делать;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Разберёмся, какие существуют уровни бизнес-процессов;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Научимся разделять бизнес-процессы на эти уровни;</a:t>
            </a:r>
          </a:p>
          <a:p>
            <a:pPr marL="374399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Узнаем, что такое сквозной бизнес-процесс.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Сквозные бизнес-процессы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68500"/>
            <a:ext cx="5958000" cy="2779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Сквозные процессы обеспечивают ряд позитивных эффектов управлении компанией. Например: </a:t>
            </a:r>
          </a:p>
          <a:p>
            <a:pPr marL="103800">
              <a:buClr>
                <a:srgbClr val="684AE0"/>
              </a:buClr>
              <a:buSzPts val="1200"/>
            </a:pPr>
            <a:endParaRPr lang="ru-RU" sz="1200" i="1" dirty="0">
              <a:latin typeface="IBM Plex Sans SemiBold"/>
              <a:ea typeface="IBM Plex Sans"/>
              <a:cs typeface="IBM Plex Sans SemiBold"/>
              <a:sym typeface="IBM Plex Sans SemiBold"/>
            </a:endParaRPr>
          </a:p>
          <a:p>
            <a:pPr marL="711200" lvl="2" indent="-17780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руководители понимают компанию как систему и за счет этого могут не формально, а реально управлять деятельностью своих подчиненных;</a:t>
            </a:r>
          </a:p>
          <a:p>
            <a:pPr marL="711200" lvl="2" indent="-17780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бизнес-процессы представлены в виде полной цепочки создания ценности для клиентов, в которой каждый сотрудник может увидеть свою роль, за счёт чего работники могут осознать, зачем они выполняют ту или иную задачу;</a:t>
            </a:r>
          </a:p>
          <a:p>
            <a:pPr marL="711200" lvl="2" indent="-17780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выстраивание наиболее эффективной коммуникации между участниками процесса и достижение синергетических эффектов за счёт того, что каждое подразделение осознаёт свою зависимость от предыдущих функций и ответственность перед последующими.</a:t>
            </a:r>
          </a:p>
        </p:txBody>
      </p:sp>
    </p:spTree>
    <p:extLst>
      <p:ext uri="{BB962C8B-B14F-4D97-AF65-F5344CB8AC3E}">
        <p14:creationId xmlns:p14="http://schemas.microsoft.com/office/powerpoint/2010/main" val="26429369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Типовой перечень сквозных бизнес-процессов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4" name="image4.png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F9CD78B-3B49-0005-5D3A-88ACDE52966D}"/>
              </a:ext>
            </a:extLst>
          </p:cNvPr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25265" b="12497"/>
          <a:stretch/>
        </p:blipFill>
        <p:spPr>
          <a:xfrm>
            <a:off x="629894" y="1302843"/>
            <a:ext cx="8092896" cy="283373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7152774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Границы сквозного бизнес-процесса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3849367"/>
            <a:ext cx="5958000" cy="671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Важно! </a:t>
            </a: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Не существует единой универсальной методики выделения и определения границ сквозных бизнес-процессов. Эта задача решается индивидуально для каждого бизнеса в зависимости от целей. </a:t>
            </a:r>
          </a:p>
        </p:txBody>
      </p:sp>
      <p:pic>
        <p:nvPicPr>
          <p:cNvPr id="2" name="image7.png">
            <a:extLst>
              <a:ext uri="{FF2B5EF4-FFF2-40B4-BE49-F238E27FC236}">
                <a16:creationId xmlns:a16="http://schemas.microsoft.com/office/drawing/2014/main" id="{9CE16930-8D1F-D5E4-D233-D954FC660DE8}"/>
              </a:ext>
            </a:extLst>
          </p:cNvPr>
          <p:cNvPicPr/>
          <p:nvPr/>
        </p:nvPicPr>
        <p:blipFill rotWithShape="1">
          <a:blip r:embed="rId3"/>
          <a:srcRect t="31543" b="11930"/>
          <a:stretch/>
        </p:blipFill>
        <p:spPr>
          <a:xfrm>
            <a:off x="629894" y="1294133"/>
            <a:ext cx="7829439" cy="248538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842447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Границы сквозного бизнес-процесса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" name="Google Shape;414;p58">
            <a:extLst>
              <a:ext uri="{FF2B5EF4-FFF2-40B4-BE49-F238E27FC236}">
                <a16:creationId xmlns:a16="http://schemas.microsoft.com/office/drawing/2014/main" id="{DD0B1ABC-4C16-0659-6D9B-A77AD532E5F9}"/>
              </a:ext>
            </a:extLst>
          </p:cNvPr>
          <p:cNvSpPr txBox="1"/>
          <p:nvPr/>
        </p:nvSpPr>
        <p:spPr>
          <a:xfrm>
            <a:off x="461367" y="2571750"/>
            <a:ext cx="65160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numCol="2" anchor="t" anchorCtr="0">
            <a:spAutoFit/>
          </a:bodyPr>
          <a:lstStyle/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  <a:ea typeface="IBM Plex Sans"/>
                <a:cs typeface="IBM Plex Sans"/>
                <a:sym typeface="IBM Plex Sans"/>
              </a:rPr>
              <a:t>Маркетинг рынка и пожеланий заказчиков</a:t>
            </a:r>
            <a:endParaRPr lang="en-US" sz="1050" i="1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Разработка стратегии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Разработка продукции (услуг)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Организация продаж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Производство и поставка продукции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Организация сервиса (для сервисно-ориентированных организаций)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Обслуживание заказчика и оформление счета-фактуры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Управление человеческими ресурсами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Управление информационными ресурсами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Управление финансовыми и физическими ресурсами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Управление экологией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Управление внешними связями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050" i="1" dirty="0">
                <a:latin typeface="IBM Plex Sans"/>
              </a:rPr>
              <a:t>Управление улучшениями и изменениями</a:t>
            </a:r>
          </a:p>
        </p:txBody>
      </p:sp>
      <p:sp>
        <p:nvSpPr>
          <p:cNvPr id="6" name="Google Shape;414;p58">
            <a:extLst>
              <a:ext uri="{FF2B5EF4-FFF2-40B4-BE49-F238E27FC236}">
                <a16:creationId xmlns:a16="http://schemas.microsoft.com/office/drawing/2014/main" id="{7B7401FE-6080-385B-9EA8-CBE858D5B41E}"/>
              </a:ext>
            </a:extLst>
          </p:cNvPr>
          <p:cNvSpPr txBox="1"/>
          <p:nvPr/>
        </p:nvSpPr>
        <p:spPr>
          <a:xfrm>
            <a:off x="540000" y="1071396"/>
            <a:ext cx="5958000" cy="1348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lvl="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Существуют </a:t>
            </a: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международные перечни процессов компании</a:t>
            </a: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, которые могут облегчить задачу составления общего перечня бизнес-процессов компании и выделения на основании него сквозных бизнес-процессов </a:t>
            </a:r>
          </a:p>
          <a:p>
            <a:pPr marL="410400" lvl="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Один из самых авторитетных классификаторов процессов ​ — «</a:t>
            </a: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Общий классификатор процессов для различных отраслей</a:t>
            </a: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», разработанный американским центром производительности и качества (</a:t>
            </a:r>
            <a:r>
              <a:rPr lang="en-US" sz="1200" dirty="0">
                <a:latin typeface="IBM Plex Sans"/>
                <a:ea typeface="IBM Plex Sans"/>
                <a:cs typeface="IBM Plex Sans"/>
                <a:sym typeface="IBM Plex Sans"/>
              </a:rPr>
              <a:t>APQC).  </a:t>
            </a:r>
          </a:p>
        </p:txBody>
      </p:sp>
    </p:spTree>
    <p:extLst>
      <p:ext uri="{BB962C8B-B14F-4D97-AF65-F5344CB8AC3E}">
        <p14:creationId xmlns:p14="http://schemas.microsoft.com/office/powerpoint/2010/main" val="18220584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Примеры сквозных бизнес-процессов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6" name="Google Shape;414;p58">
            <a:extLst>
              <a:ext uri="{FF2B5EF4-FFF2-40B4-BE49-F238E27FC236}">
                <a16:creationId xmlns:a16="http://schemas.microsoft.com/office/drawing/2014/main" id="{7B7401FE-6080-385B-9EA8-CBE858D5B41E}"/>
              </a:ext>
            </a:extLst>
          </p:cNvPr>
          <p:cNvSpPr txBox="1"/>
          <p:nvPr/>
        </p:nvSpPr>
        <p:spPr>
          <a:xfrm>
            <a:off x="540000" y="1071396"/>
            <a:ext cx="5958000" cy="717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lvl="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В проектах по автоматизации и оптимизации, а также внедрению крупных корпоративных учетных систем уровня </a:t>
            </a:r>
            <a:r>
              <a:rPr lang="en-US" sz="1200" dirty="0">
                <a:latin typeface="IBM Plex Sans"/>
                <a:ea typeface="IBM Plex Sans"/>
                <a:cs typeface="IBM Plex Sans"/>
                <a:sym typeface="IBM Plex Sans"/>
              </a:rPr>
              <a:t>ERP </a:t>
            </a: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также используются эти верхнеуровневые сквозные процессы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8EEBE05B-6C53-818A-78D4-07010402B3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702185"/>
              </p:ext>
            </p:extLst>
          </p:nvPr>
        </p:nvGraphicFramePr>
        <p:xfrm>
          <a:off x="1189529" y="2009699"/>
          <a:ext cx="5173718" cy="2690055"/>
        </p:xfrm>
        <a:graphic>
          <a:graphicData uri="http://schemas.openxmlformats.org/drawingml/2006/table">
            <a:tbl>
              <a:tblPr bandRow="1"/>
              <a:tblGrid>
                <a:gridCol w="521548">
                  <a:extLst>
                    <a:ext uri="{9D8B030D-6E8A-4147-A177-3AD203B41FA5}">
                      <a16:colId xmlns:a16="http://schemas.microsoft.com/office/drawing/2014/main" val="538252267"/>
                    </a:ext>
                  </a:extLst>
                </a:gridCol>
                <a:gridCol w="1487944">
                  <a:extLst>
                    <a:ext uri="{9D8B030D-6E8A-4147-A177-3AD203B41FA5}">
                      <a16:colId xmlns:a16="http://schemas.microsoft.com/office/drawing/2014/main" val="1080959385"/>
                    </a:ext>
                  </a:extLst>
                </a:gridCol>
                <a:gridCol w="3164226">
                  <a:extLst>
                    <a:ext uri="{9D8B030D-6E8A-4147-A177-3AD203B41FA5}">
                      <a16:colId xmlns:a16="http://schemas.microsoft.com/office/drawing/2014/main" val="1374533000"/>
                    </a:ext>
                  </a:extLst>
                </a:gridCol>
              </a:tblGrid>
              <a:tr h="1945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b="1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H2R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Hire-to-Retire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от найма до увольнения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639954"/>
                  </a:ext>
                </a:extLst>
              </a:tr>
              <a:tr h="1945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b="1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A2R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Acquire-to-Retire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от приобретения до списания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574847"/>
                  </a:ext>
                </a:extLst>
              </a:tr>
              <a:tr h="1945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b="1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F2P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Forecast-to-Plan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от прогноза до плана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960542"/>
                  </a:ext>
                </a:extLst>
              </a:tr>
              <a:tr h="1945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b="1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I2O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Inquiry-to-Order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от запроса до заказа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382050"/>
                  </a:ext>
                </a:extLst>
              </a:tr>
              <a:tr h="1945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b="1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O2C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Order-to-Cash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от заказа до оплаты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4075287"/>
                  </a:ext>
                </a:extLst>
              </a:tr>
              <a:tr h="1945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b="1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P2M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Plan-to-Move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от планирования до транспортировки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621529"/>
                  </a:ext>
                </a:extLst>
              </a:tr>
              <a:tr h="1945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b="1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P2P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Plan-to-Produce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от плана до производства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471586"/>
                  </a:ext>
                </a:extLst>
              </a:tr>
              <a:tr h="1945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b="1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R2R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Record-to-Report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от записи до отчета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6964139"/>
                  </a:ext>
                </a:extLst>
              </a:tr>
              <a:tr h="1945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S2P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Source-</a:t>
                      </a:r>
                      <a:r>
                        <a:rPr lang="en-US" sz="105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to</a:t>
                      </a:r>
                      <a:r>
                        <a:rPr lang="ru-RU" sz="105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-</a:t>
                      </a:r>
                      <a:r>
                        <a:rPr lang="en-US" sz="105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Pay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1000"/>
                        </a:spcAft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IBM Plex Sans" panose="020B0503050203000203" pitchFamily="34" charset="0"/>
                          <a:ea typeface="Arial" panose="020B0604020202020204" pitchFamily="34" charset="0"/>
                          <a:cs typeface="IBM Plex Sans" panose="020B0503050203000203" pitchFamily="34" charset="0"/>
                        </a:rPr>
                        <a:t>от источника поставки до оплаты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IBM Plex Sans" panose="020B0503050203000203" pitchFamily="34" charset="0"/>
                        <a:ea typeface="IBM Plex Sans" panose="020B0503050203000203" pitchFamily="34" charset="0"/>
                        <a:cs typeface="IBM Plex Sans" panose="020B0503050203000203" pitchFamily="34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2650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47211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Примеры сквозных бизнес-процессов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251730" y="1544890"/>
            <a:ext cx="3511943" cy="227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lvl="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Как мы можем заметить, </a:t>
            </a:r>
            <a:r>
              <a:rPr lang="ru-RU" sz="1200" b="1" dirty="0">
                <a:latin typeface="IBM Plex Sans"/>
                <a:ea typeface="IBM Plex Sans"/>
                <a:cs typeface="IBM Plex Sans"/>
                <a:sym typeface="IBM Plex Sans"/>
              </a:rPr>
              <a:t>здесь участвует сразу несколько подразделений компании:</a:t>
            </a: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 управление персоналом, бухгалтерия, подразделение, в котором работает сотрудник и т.д.</a:t>
            </a:r>
          </a:p>
          <a:p>
            <a:pPr marL="410400" lvl="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Различные компании и консультанты включают в эти верхнеуровневые процессы разное количество подпроцессов, а также используют разный функционал в процессах более низкого уровня</a:t>
            </a:r>
          </a:p>
        </p:txBody>
      </p:sp>
      <p:pic>
        <p:nvPicPr>
          <p:cNvPr id="3" name="image5.png">
            <a:extLst>
              <a:ext uri="{FF2B5EF4-FFF2-40B4-BE49-F238E27FC236}">
                <a16:creationId xmlns:a16="http://schemas.microsoft.com/office/drawing/2014/main" id="{DD7A15FC-9B0D-5874-8AAB-CC7EE6FDA8BA}"/>
              </a:ext>
            </a:extLst>
          </p:cNvPr>
          <p:cNvPicPr/>
          <p:nvPr/>
        </p:nvPicPr>
        <p:blipFill rotWithShape="1">
          <a:blip r:embed="rId3"/>
          <a:srcRect t="6975" b="5330"/>
          <a:stretch/>
        </p:blipFill>
        <p:spPr>
          <a:xfrm>
            <a:off x="540000" y="1567764"/>
            <a:ext cx="4613744" cy="222590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9569922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6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/>
              <a:t>Для чего еще нужна декомпозиция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Для чего еще нужна декомпозиция</a:t>
            </a:r>
            <a:endParaRPr sz="1800" b="0" i="0" u="none" strike="noStrike" cap="non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30" name="Google Shape;430;p47"/>
          <p:cNvSpPr txBox="1"/>
          <p:nvPr/>
        </p:nvSpPr>
        <p:spPr>
          <a:xfrm>
            <a:off x="540000" y="1168500"/>
            <a:ext cx="7715726" cy="2579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решения сложных задач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где решение сложной задачи заменяем решением нескольких простых задач: декомпозиция позволяет привести сложную задачу до понятной структуры, которую можно реализовать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оценки ресурсов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декомпозиция позволяет оценить ресурсы на задачу: время, деньги и т. д. 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оценки реалистичности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задача может быть со временными ограничениями, финансовыми, прочими блокировками: декомпозировав задачу, можем выбросить некоторые блокировки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>
                <a:srgbClr val="684AE0"/>
              </a:buClr>
              <a:buSzPts val="1200"/>
              <a:buFont typeface="Arial"/>
              <a:buChar char="●"/>
            </a:pP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расстановки приоритетов и делегирования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здесь мы можем обозначить приоритеты и что-то делегировать: все это поможет выполнить задачу быстрее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2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Декомпозиция процесса</a:t>
            </a:r>
          </a:p>
        </p:txBody>
      </p:sp>
      <p:sp>
        <p:nvSpPr>
          <p:cNvPr id="452" name="Google Shape;452;p62"/>
          <p:cNvSpPr txBox="1"/>
          <p:nvPr/>
        </p:nvSpPr>
        <p:spPr>
          <a:xfrm>
            <a:off x="541775" y="1668361"/>
            <a:ext cx="3852000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03200" lvl="0" indent="-177800">
              <a:lnSpc>
                <a:spcPct val="115000"/>
              </a:lnSpc>
              <a:buClr>
                <a:schemeClr val="dk1"/>
              </a:buClr>
              <a:buSzPts val="1200"/>
              <a:buFont typeface=".Apple Color Emoji UI"/>
              <a:buChar char="🔍"/>
            </a:pP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Выберите процесс </a:t>
            </a:r>
            <a:r>
              <a:rPr lang="ru-RU" sz="1200" b="1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нулевого уровня </a:t>
            </a: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 декомпозируйте до операций второго подпроцесса из него</a:t>
            </a:r>
            <a:b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Проще говоря, сделайте две схемы по примеру ниже:</a:t>
            </a:r>
          </a:p>
        </p:txBody>
      </p:sp>
      <p:sp>
        <p:nvSpPr>
          <p:cNvPr id="453" name="Google Shape;453;p6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Домашнее задание</a:t>
            </a:r>
            <a:endParaRPr dirty="0"/>
          </a:p>
        </p:txBody>
      </p:sp>
      <p:pic>
        <p:nvPicPr>
          <p:cNvPr id="2" name="Google Shape;1136;p111" descr="preencoded.png">
            <a:extLst>
              <a:ext uri="{FF2B5EF4-FFF2-40B4-BE49-F238E27FC236}">
                <a16:creationId xmlns:a16="http://schemas.microsoft.com/office/drawing/2014/main" id="{11F14E9B-F3AE-B17E-C9D2-D44EE71833F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15947" y="1553776"/>
            <a:ext cx="2505693" cy="211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2.png">
            <a:extLst>
              <a:ext uri="{FF2B5EF4-FFF2-40B4-BE49-F238E27FC236}">
                <a16:creationId xmlns:a16="http://schemas.microsoft.com/office/drawing/2014/main" id="{514928E6-F6CD-F221-549C-D9E13A35AF54}"/>
              </a:ext>
            </a:extLst>
          </p:cNvPr>
          <p:cNvPicPr/>
          <p:nvPr/>
        </p:nvPicPr>
        <p:blipFill rotWithShape="1">
          <a:blip r:embed="rId4"/>
          <a:srcRect r="18282"/>
          <a:stretch/>
        </p:blipFill>
        <p:spPr>
          <a:xfrm>
            <a:off x="167641" y="3128162"/>
            <a:ext cx="4226134" cy="1504134"/>
          </a:xfrm>
          <a:prstGeom prst="rect">
            <a:avLst/>
          </a:prstGeom>
          <a:ln/>
        </p:spPr>
      </p:pic>
      <p:sp>
        <p:nvSpPr>
          <p:cNvPr id="4" name="Google Shape;452;p62">
            <a:extLst>
              <a:ext uri="{FF2B5EF4-FFF2-40B4-BE49-F238E27FC236}">
                <a16:creationId xmlns:a16="http://schemas.microsoft.com/office/drawing/2014/main" id="{3D30E6F9-C3B4-863F-AC98-29A81506B06B}"/>
              </a:ext>
            </a:extLst>
          </p:cNvPr>
          <p:cNvSpPr txBox="1"/>
          <p:nvPr/>
        </p:nvSpPr>
        <p:spPr>
          <a:xfrm>
            <a:off x="354708" y="4898918"/>
            <a:ext cx="3852000" cy="176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lvl="0">
              <a:lnSpc>
                <a:spcPct val="115000"/>
              </a:lnSpc>
              <a:buClr>
                <a:schemeClr val="dk1"/>
              </a:buClr>
              <a:buSzPts val="1200"/>
            </a:pPr>
            <a:r>
              <a:rPr lang="en-US" sz="10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* </a:t>
            </a:r>
            <a:r>
              <a:rPr lang="ru-RU" sz="10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Выполнять задание можно в </a:t>
            </a:r>
            <a:r>
              <a:rPr lang="en-US" sz="10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Google Docs </a:t>
            </a:r>
            <a:r>
              <a:rPr lang="ru-RU" sz="10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или </a:t>
            </a:r>
            <a:r>
              <a:rPr lang="en-US" sz="10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Miro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Итоги урока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1"/>
          </p:nvPr>
        </p:nvSpPr>
        <p:spPr>
          <a:xfrm>
            <a:off x="540000" y="1203537"/>
            <a:ext cx="772692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Мы узнали, что такое декомпозиция бизнес-процессов и для чего она нужна;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Разобрались, какие существуют уровни бизнес-процессов;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Научились разделять бизнес-процессы на эти уровни;</a:t>
            </a:r>
          </a:p>
          <a:p>
            <a:pPr marL="374399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Узнали, что такое сквозной бизнес-процесс.</a:t>
            </a:r>
          </a:p>
        </p:txBody>
      </p:sp>
    </p:spTree>
    <p:extLst>
      <p:ext uri="{BB962C8B-B14F-4D97-AF65-F5344CB8AC3E}">
        <p14:creationId xmlns:p14="http://schemas.microsoft.com/office/powerpoint/2010/main" val="3175845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Декомпозиция</a:t>
            </a:r>
            <a:endParaRPr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name="adj" fmla="val 9050"/>
            </a:avLst>
          </a:prstGeom>
          <a:noFill/>
          <a:ln>
            <a:noFill/>
          </a:ln>
        </p:spPr>
      </p:pic>
      <p:pic>
        <p:nvPicPr>
          <p:cNvPr id="433" name="Google Shape;433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60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7" name="Google Shape;437;p60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8" name="Google Shape;438;p60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На следующем уроке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1"/>
          </p:nvPr>
        </p:nvSpPr>
        <p:spPr>
          <a:xfrm>
            <a:off x="539999" y="1388203"/>
            <a:ext cx="780156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Узнаем основные способы, правила и ключевые элементы в описании бизнес-процессов;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Разберем самые типичные ошибки при описании;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Поговорим про жизненный цикл бизнес-процессов.</a:t>
            </a:r>
          </a:p>
        </p:txBody>
      </p:sp>
    </p:spTree>
    <p:extLst>
      <p:ext uri="{BB962C8B-B14F-4D97-AF65-F5344CB8AC3E}">
        <p14:creationId xmlns:p14="http://schemas.microsoft.com/office/powerpoint/2010/main" val="9303804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14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Спасибо за внимание!</a:t>
            </a:r>
            <a:endParaRPr dirty="0"/>
          </a:p>
        </p:txBody>
      </p:sp>
      <p:sp>
        <p:nvSpPr>
          <p:cNvPr id="1183" name="Google Shape;1183;p11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Введение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39999" y="1168500"/>
            <a:ext cx="8037943" cy="1686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lvl="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На прошлом уроке мы с вами познакомились с бизнес-процессами. Знаем, что они бывают </a:t>
            </a:r>
            <a:r>
              <a:rPr lang="ru-RU" b="1" dirty="0">
                <a:latin typeface="IBM Plex Sans"/>
                <a:ea typeface="IBM Plex Sans"/>
                <a:cs typeface="IBM Plex Sans"/>
                <a:sym typeface="IBM Plex Sans"/>
              </a:rPr>
              <a:t>разных типов:</a:t>
            </a: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 основные, поддерживающие и управляющие</a:t>
            </a:r>
          </a:p>
          <a:p>
            <a:pPr marL="410400" lvl="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endParaRPr lang="ru-RU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b="1" dirty="0">
                <a:latin typeface="IBM Plex Sans"/>
                <a:ea typeface="IBM Plex Sans"/>
                <a:cs typeface="IBM Plex Sans"/>
                <a:sym typeface="IBM Plex Sans"/>
              </a:rPr>
              <a:t>Чем отличается</a:t>
            </a: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i="1" dirty="0">
                <a:latin typeface="IBM Plex Sans"/>
                <a:ea typeface="IBM Plex Sans"/>
                <a:cs typeface="IBM Plex Sans"/>
                <a:sym typeface="IBM Plex Sans"/>
              </a:rPr>
              <a:t>процесс “Управление персоналом”</a:t>
            </a: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 от процесса </a:t>
            </a:r>
            <a:r>
              <a:rPr lang="ru-RU" i="1" dirty="0">
                <a:latin typeface="IBM Plex Sans"/>
                <a:ea typeface="IBM Plex Sans"/>
                <a:cs typeface="IBM Plex Sans"/>
                <a:sym typeface="IBM Plex Sans"/>
              </a:rPr>
              <a:t>“Расчет заработной платы”?</a:t>
            </a: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b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000" i="1" dirty="0">
                <a:latin typeface="IBM Plex Sans"/>
                <a:ea typeface="IBM Plex Sans"/>
                <a:cs typeface="IBM Plex Sans"/>
                <a:sym typeface="IBM Plex Sans"/>
              </a:rPr>
              <a:t>Ответ: “Расчет заработной платы” – составляющая часть процесса “Управление персоналом”</a:t>
            </a:r>
            <a:br>
              <a:rPr lang="ru-RU" sz="1000" i="1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 sz="1000" i="1" dirty="0">
                <a:latin typeface="IBM Plex Sans"/>
                <a:ea typeface="IBM Plex Sans"/>
                <a:cs typeface="IBM Plex Sans"/>
                <a:sym typeface="IBM Plex Sans"/>
              </a:rPr>
              <a:t>А сколько еще таких частей? На что они бьются? По какому принципу?  </a:t>
            </a:r>
            <a:r>
              <a:rPr lang="ru-RU" sz="1000" b="1" i="1" dirty="0">
                <a:latin typeface="IBM Plex Sans"/>
                <a:ea typeface="IBM Plex Sans"/>
                <a:cs typeface="IBM Plex Sans"/>
                <a:sym typeface="IBM Plex Sans"/>
              </a:rPr>
              <a:t>– ответить на эти вопросы поможет декомпозиция</a:t>
            </a:r>
            <a:endParaRPr lang="en-US" sz="12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806314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"/>
          <p:cNvSpPr txBox="1"/>
          <p:nvPr/>
        </p:nvSpPr>
        <p:spPr>
          <a:xfrm>
            <a:off x="539999" y="743387"/>
            <a:ext cx="8037943" cy="3133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⚡"/>
            </a:pP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 ходу моделирования бизнес-процессов </a:t>
            </a: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блох-схемы часто становятся слишком сложными,</a:t>
            </a: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что снижает их визуальную наглядность, повышает трудоемкость анализа и принятия решений, затрудняет регламентацию: на громоздкой, запутанной схеме сложно выявить и устранить логические ошибки</a:t>
            </a:r>
            <a:endParaRPr/>
          </a:p>
          <a:p>
            <a:pPr marL="410400" marR="0" lvl="0" indent="-230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 b="0" i="1" u="sng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того, чтобы сделать модель достаточно простой и наглядной можно:</a:t>
            </a:r>
            <a:endParaRPr/>
          </a:p>
          <a:p>
            <a:pPr marL="406400" marR="0" lvl="0" indent="-17621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Создать несколько подпроцессов</a:t>
            </a:r>
            <a:endParaRPr/>
          </a:p>
          <a:p>
            <a:pPr marL="406400" marR="0" lvl="0" indent="-17621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Исключить из схемы действия, которые выполняются в рамках других процессов, и смоделировать взаимодействие с этими процессами (межпроцессное взаимодействие)</a:t>
            </a:r>
            <a:endParaRPr/>
          </a:p>
          <a:p>
            <a:pPr marL="406400" marR="0" lvl="0" indent="-17621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•"/>
            </a:pP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Использовать типовые (повторно выполняемые) процессы</a:t>
            </a:r>
            <a:endParaRPr/>
          </a:p>
          <a:p>
            <a:pPr marL="230186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/>
              <a:buChar char="⚡"/>
            </a:pPr>
            <a:r>
              <a:rPr lang="ru-RU" sz="1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Возникает практическая необходимость грамотно использовать методы декомпозиции</a:t>
            </a:r>
            <a:r>
              <a:rPr lang="ru-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и межпроцессного взаимодействия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Определение декомпозиции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39999" y="1168500"/>
            <a:ext cx="7741851" cy="3379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" i="0" u="none" strike="noStrike" cap="none" dirty="0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Декомпозиция – это</a:t>
            </a:r>
            <a:br>
              <a:rPr lang="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разделение целого на части. Декомпозиция бизнес-процессов подразумевает, что каждый процесс можно представить, как иерархию выстроенных элементов: от общего к частному. Позволяет рассматривать процесс как нечто сложное, состоящее из меньших и более простых процессов. </a:t>
            </a:r>
          </a:p>
          <a:p>
            <a:pPr marL="103800">
              <a:buClr>
                <a:srgbClr val="684AE0"/>
              </a:buClr>
              <a:buSzPts val="1200"/>
            </a:pPr>
            <a:endParaRPr lang="ru-RU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>
              <a:buClr>
                <a:srgbClr val="684AE0"/>
              </a:buClr>
              <a:buSzPts val="1200"/>
            </a:pPr>
            <a:endParaRPr lang="ru-RU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>
              <a:buClr>
                <a:srgbClr val="684AE0"/>
              </a:buClr>
              <a:buSzPts val="1200"/>
            </a:pPr>
            <a:endParaRPr lang="ru-RU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>
              <a:buClr>
                <a:srgbClr val="684AE0"/>
              </a:buClr>
              <a:buSzPts val="1200"/>
            </a:pPr>
            <a:endParaRPr lang="ru-RU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endParaRPr lang="ru-RU"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lvl="0">
              <a:buClr>
                <a:srgbClr val="684AE0"/>
              </a:buClr>
              <a:buSzPts val="1200"/>
            </a:pP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lvl="0">
              <a:buClr>
                <a:srgbClr val="684AE0"/>
              </a:buClr>
              <a:buSzPts val="1200"/>
            </a:pP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lvl="0">
              <a:buClr>
                <a:srgbClr val="684AE0"/>
              </a:buClr>
              <a:buSzPts val="1200"/>
            </a:pP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lvl="0">
              <a:buClr>
                <a:srgbClr val="684AE0"/>
              </a:buClr>
              <a:buSzPts val="1200"/>
            </a:pP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lvl="0">
              <a:buClr>
                <a:srgbClr val="684AE0"/>
              </a:buClr>
              <a:buSzPts val="1200"/>
            </a:pPr>
            <a:r>
              <a:rPr lang="ru-RU" b="1" dirty="0">
                <a:latin typeface="IBM Plex Sans"/>
                <a:sym typeface="IBM Plex Sans"/>
              </a:rPr>
              <a:t>Цель декомпозиции бизнес-процессов: </a:t>
            </a: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прийти от общих процессов компании к последовательности действий и, в конечном счёте, к конкретным регламентам</a:t>
            </a:r>
            <a:endParaRPr lang="ru-RU" sz="12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" name="image3.png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1CE4CA12-A9DA-1F9C-F9DF-1BBBB68BFF61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701399" y="2479852"/>
            <a:ext cx="4921100" cy="1409439"/>
          </a:xfrm>
          <a:prstGeom prst="rect">
            <a:avLst/>
          </a:prstGeom>
          <a:ln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Подпроцесс и операция</a:t>
            </a:r>
            <a:endParaRPr sz="1800" b="0" i="0" u="none" strike="noStrike" cap="non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94" name="Google Shape;194;p9"/>
          <p:cNvSpPr txBox="1"/>
          <p:nvPr/>
        </p:nvSpPr>
        <p:spPr>
          <a:xfrm>
            <a:off x="539999" y="1168500"/>
            <a:ext cx="7741851" cy="2117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-RU" sz="12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Подпроцесс – это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процесс более низкого уровня: количество уровней, подпроцессов, на которые мы делим процесс, может быть безграничным. Подпроцесс можно рассматривать отдельно: </a:t>
            </a:r>
            <a:r>
              <a:rPr lang="ru-RU" sz="12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он имеет такие же составляющие и свойства.</a:t>
            </a: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У подпроцесса так же есть начало, окончание, механизм реализации, показатели и т.д.</a:t>
            </a:r>
            <a:endParaRPr/>
          </a:p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-RU" sz="12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Операция – это</a:t>
            </a:r>
            <a:br>
              <a:rPr lang="ru-RU" sz="12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самое простое действие в процессе. "Простое" означает, что его не надо детализировать. Если процесс не имеет вложенных подпроцессов, то его механизм реализации как раз представляет собой цепочку операций.</a:t>
            </a:r>
            <a:endParaRPr/>
          </a:p>
          <a:p>
            <a:pPr marL="1038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1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i="1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</a:t>
            </a:r>
            <a:endParaRPr sz="1200" b="1" i="1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5" name="Google Shape;195;p9"/>
          <p:cNvPicPr preferRelativeResize="0"/>
          <p:nvPr/>
        </p:nvPicPr>
        <p:blipFill rotWithShape="1">
          <a:blip r:embed="rId3">
            <a:alphaModFix/>
          </a:blip>
          <a:srcRect l="5229" t="5273" r="3639"/>
          <a:stretch/>
        </p:blipFill>
        <p:spPr>
          <a:xfrm>
            <a:off x="1483895" y="2964286"/>
            <a:ext cx="4387516" cy="1882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1962</TotalTime>
  <Words>3380</Words>
  <Application>Microsoft Macintosh PowerPoint</Application>
  <PresentationFormat>Экран (16:9)</PresentationFormat>
  <Paragraphs>320</Paragraphs>
  <Slides>52</Slides>
  <Notes>52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52</vt:i4>
      </vt:variant>
    </vt:vector>
  </HeadingPairs>
  <TitlesOfParts>
    <vt:vector size="61" baseType="lpstr">
      <vt:lpstr>IBM Plex Sans SemiBold</vt:lpstr>
      <vt:lpstr>.Apple Color Emoji UI</vt:lpstr>
      <vt:lpstr>Zapf Dingbats</vt:lpstr>
      <vt:lpstr>Roboto</vt:lpstr>
      <vt:lpstr>IBM Plex Sans</vt:lpstr>
      <vt:lpstr>Arial</vt:lpstr>
      <vt:lpstr>Apple Color Emoji</vt:lpstr>
      <vt:lpstr>Simple Light</vt:lpstr>
      <vt:lpstr>Макет шаблона GB</vt:lpstr>
      <vt:lpstr>Декомпозиция процессов</vt:lpstr>
      <vt:lpstr>Алина Загидуллина</vt:lpstr>
      <vt:lpstr>План курса</vt:lpstr>
      <vt:lpstr>Что будет на уроке сегодня</vt:lpstr>
      <vt:lpstr>Декомпозиция</vt:lpstr>
      <vt:lpstr>Введение</vt:lpstr>
      <vt:lpstr>Презентация PowerPoint</vt:lpstr>
      <vt:lpstr>Определение декомпозиции</vt:lpstr>
      <vt:lpstr>Подпроцесс и операция</vt:lpstr>
      <vt:lpstr>Презентация PowerPoint</vt:lpstr>
      <vt:lpstr>Декомпозиция позволяет схематично увидеть:</vt:lpstr>
      <vt:lpstr>Типы декомпозиции бизнес-процессов</vt:lpstr>
      <vt:lpstr>Презентация PowerPoint</vt:lpstr>
      <vt:lpstr>Принципы декомпозиции</vt:lpstr>
      <vt:lpstr>Презентация PowerPoint</vt:lpstr>
      <vt:lpstr>Уровни декомпозиции бизнес-процессов</vt:lpstr>
      <vt:lpstr>Уровни декомпозиции бизнес-процессов</vt:lpstr>
      <vt:lpstr>Уровни декомпозиции бизнес-процессов</vt:lpstr>
      <vt:lpstr>Уровни декомпозиции бизнес-процессов</vt:lpstr>
      <vt:lpstr>Уровни декомпозиции бизнес-процессов</vt:lpstr>
      <vt:lpstr>Уровни декомпозиции бизнес-процессов</vt:lpstr>
      <vt:lpstr>Пример декомпозиции процесса «Управление персоналом»</vt:lpstr>
      <vt:lpstr>Для того, чтобы самостоятельно научиться декомпозировать процессы, необходимо последовательно ответить на ряд вопросов:</vt:lpstr>
      <vt:lpstr>Пример декомпозиции процесса «Логистика»</vt:lpstr>
      <vt:lpstr>Пример декомпозиции процесса «Логистика»</vt:lpstr>
      <vt:lpstr>Пример декомпозиции процесса «Логистика»</vt:lpstr>
      <vt:lpstr>Пример декомпозиции процесса «Логистика»</vt:lpstr>
      <vt:lpstr>Процессы верхнего уровня</vt:lpstr>
      <vt:lpstr>Оптимальное количество процессов верхнего уровня</vt:lpstr>
      <vt:lpstr>Важность процессов верхнего уровня</vt:lpstr>
      <vt:lpstr>Главные правила декомпозиции</vt:lpstr>
      <vt:lpstr>Главные правила декомпозиции БП</vt:lpstr>
      <vt:lpstr>Главные правила декомпозиции БП</vt:lpstr>
      <vt:lpstr>Главные правила декомпозиции БП</vt:lpstr>
      <vt:lpstr>Прочие виды декомпозиции</vt:lpstr>
      <vt:lpstr>Прочие виды декомпозиции</vt:lpstr>
      <vt:lpstr>Прочие виды декомпозиции</vt:lpstr>
      <vt:lpstr>Сквозные бизнес-процессы</vt:lpstr>
      <vt:lpstr>Сквозные бизнес-процессы</vt:lpstr>
      <vt:lpstr>Сквозные бизнес-процессы</vt:lpstr>
      <vt:lpstr>Типовой перечень сквозных бизнес-процессов</vt:lpstr>
      <vt:lpstr>Границы сквозного бизнес-процесса</vt:lpstr>
      <vt:lpstr>Границы сквозного бизнес-процесса</vt:lpstr>
      <vt:lpstr>Примеры сквозных бизнес-процессов</vt:lpstr>
      <vt:lpstr>Примеры сквозных бизнес-процессов</vt:lpstr>
      <vt:lpstr>Для чего еще нужна декомпозиция</vt:lpstr>
      <vt:lpstr>Для чего еще нужна декомпозиция</vt:lpstr>
      <vt:lpstr>Презентация PowerPoint</vt:lpstr>
      <vt:lpstr>Итоги урока</vt:lpstr>
      <vt:lpstr>Презентация PowerPoint</vt:lpstr>
      <vt:lpstr>На следующем уроке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операционную модель</dc:title>
  <cp:lastModifiedBy>Голубков Сергей Сергеевич</cp:lastModifiedBy>
  <cp:revision>75</cp:revision>
  <dcterms:modified xsi:type="dcterms:W3CDTF">2022-09-26T08:15:44Z</dcterms:modified>
</cp:coreProperties>
</file>